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7" r:id="rId2"/>
    <p:sldId id="308" r:id="rId3"/>
    <p:sldId id="256" r:id="rId4"/>
    <p:sldId id="257" r:id="rId5"/>
    <p:sldId id="305" r:id="rId6"/>
    <p:sldId id="306" r:id="rId7"/>
    <p:sldId id="259" r:id="rId8"/>
    <p:sldId id="300" r:id="rId9"/>
    <p:sldId id="258" r:id="rId10"/>
    <p:sldId id="260" r:id="rId11"/>
    <p:sldId id="292" r:id="rId12"/>
    <p:sldId id="262" r:id="rId13"/>
    <p:sldId id="261" r:id="rId14"/>
    <p:sldId id="265" r:id="rId15"/>
    <p:sldId id="294" r:id="rId16"/>
    <p:sldId id="293" r:id="rId17"/>
    <p:sldId id="263" r:id="rId18"/>
    <p:sldId id="264" r:id="rId19"/>
    <p:sldId id="266" r:id="rId20"/>
    <p:sldId id="267" r:id="rId21"/>
    <p:sldId id="268" r:id="rId22"/>
    <p:sldId id="295" r:id="rId23"/>
    <p:sldId id="269" r:id="rId24"/>
    <p:sldId id="270" r:id="rId25"/>
    <p:sldId id="296" r:id="rId26"/>
    <p:sldId id="273" r:id="rId27"/>
    <p:sldId id="272" r:id="rId28"/>
    <p:sldId id="275" r:id="rId29"/>
    <p:sldId id="276" r:id="rId30"/>
    <p:sldId id="277" r:id="rId31"/>
    <p:sldId id="278" r:id="rId32"/>
    <p:sldId id="280" r:id="rId33"/>
    <p:sldId id="301" r:id="rId34"/>
    <p:sldId id="298" r:id="rId35"/>
    <p:sldId id="281" r:id="rId36"/>
    <p:sldId id="299" r:id="rId37"/>
    <p:sldId id="283" r:id="rId38"/>
    <p:sldId id="303" r:id="rId39"/>
    <p:sldId id="284" r:id="rId40"/>
    <p:sldId id="286" r:id="rId41"/>
    <p:sldId id="288" r:id="rId42"/>
    <p:sldId id="287" r:id="rId43"/>
    <p:sldId id="290" r:id="rId44"/>
    <p:sldId id="291" r:id="rId45"/>
    <p:sldId id="304" r:id="rId46"/>
    <p:sldId id="302" r:id="rId47"/>
    <p:sldId id="29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96D9"/>
    <a:srgbClr val="D96248"/>
    <a:srgbClr val="F2AC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34"/>
    <p:restoredTop sz="94745"/>
  </p:normalViewPr>
  <p:slideViewPr>
    <p:cSldViewPr snapToGrid="0">
      <p:cViewPr varScale="1">
        <p:scale>
          <a:sx n="93" d="100"/>
          <a:sy n="93" d="100"/>
        </p:scale>
        <p:origin x="24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04E15-1DFF-D642-87CE-D4513CF15A72}" type="datetimeFigureOut">
              <a:rPr lang="en-US" smtClean="0"/>
              <a:t>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B9EA-DD5D-F649-974D-2528ADAA472A}" type="slidenum">
              <a:rPr lang="en-US" smtClean="0"/>
              <a:t>‹#›</a:t>
            </a:fld>
            <a:endParaRPr lang="en-US"/>
          </a:p>
        </p:txBody>
      </p:sp>
    </p:spTree>
    <p:extLst>
      <p:ext uri="{BB962C8B-B14F-4D97-AF65-F5344CB8AC3E}">
        <p14:creationId xmlns:p14="http://schemas.microsoft.com/office/powerpoint/2010/main" val="1070440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doing all these things since before machine learning. ML has changed the way we do them.</a:t>
            </a:r>
          </a:p>
        </p:txBody>
      </p:sp>
      <p:sp>
        <p:nvSpPr>
          <p:cNvPr id="4" name="Slide Number Placeholder 3"/>
          <p:cNvSpPr>
            <a:spLocks noGrp="1"/>
          </p:cNvSpPr>
          <p:nvPr>
            <p:ph type="sldNum" sz="quarter" idx="5"/>
          </p:nvPr>
        </p:nvSpPr>
        <p:spPr/>
        <p:txBody>
          <a:bodyPr/>
          <a:lstStyle/>
          <a:p>
            <a:fld id="{DCF0B9EA-DD5D-F649-974D-2528ADAA472A}" type="slidenum">
              <a:rPr lang="en-US" smtClean="0"/>
              <a:t>4</a:t>
            </a:fld>
            <a:endParaRPr lang="en-US"/>
          </a:p>
        </p:txBody>
      </p:sp>
    </p:spTree>
    <p:extLst>
      <p:ext uri="{BB962C8B-B14F-4D97-AF65-F5344CB8AC3E}">
        <p14:creationId xmlns:p14="http://schemas.microsoft.com/office/powerpoint/2010/main" val="405969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different kind of summarization looks at the latent representations learned by the model, rather than its regression surface.</a:t>
            </a:r>
          </a:p>
        </p:txBody>
      </p:sp>
      <p:sp>
        <p:nvSpPr>
          <p:cNvPr id="4" name="Slide Number Placeholder 3"/>
          <p:cNvSpPr>
            <a:spLocks noGrp="1"/>
          </p:cNvSpPr>
          <p:nvPr>
            <p:ph type="sldNum" sz="quarter" idx="5"/>
          </p:nvPr>
        </p:nvSpPr>
        <p:spPr/>
        <p:txBody>
          <a:bodyPr/>
          <a:lstStyle/>
          <a:p>
            <a:fld id="{DCF0B9EA-DD5D-F649-974D-2528ADAA472A}" type="slidenum">
              <a:rPr lang="en-US" smtClean="0"/>
              <a:t>14</a:t>
            </a:fld>
            <a:endParaRPr lang="en-US"/>
          </a:p>
        </p:txBody>
      </p:sp>
    </p:spTree>
    <p:extLst>
      <p:ext uri="{BB962C8B-B14F-4D97-AF65-F5344CB8AC3E}">
        <p14:creationId xmlns:p14="http://schemas.microsoft.com/office/powerpoint/2010/main" val="1654190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5DD5-8995-6587-26E2-3FFCFFCAE8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81ADE7-68E1-288A-5C90-9137DEA2A3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8B379-981A-AFE1-39D6-95E23F36BFBC}"/>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5" name="Footer Placeholder 4">
            <a:extLst>
              <a:ext uri="{FF2B5EF4-FFF2-40B4-BE49-F238E27FC236}">
                <a16:creationId xmlns:a16="http://schemas.microsoft.com/office/drawing/2014/main" id="{A57AE0DF-773F-3EE7-6DF1-2257B5B6C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14A2D-4D32-1A1C-980C-C39524234B3B}"/>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1946590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A5A0-1D19-53EB-6F92-631345B901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15BAB8-C411-DBB0-392A-52AAF1C8FD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3B8D-6DBB-6EFB-634E-835E99DF6963}"/>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5" name="Footer Placeholder 4">
            <a:extLst>
              <a:ext uri="{FF2B5EF4-FFF2-40B4-BE49-F238E27FC236}">
                <a16:creationId xmlns:a16="http://schemas.microsoft.com/office/drawing/2014/main" id="{50E9B512-DCA6-14A2-13E5-A9BEBC18E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8464D-0E10-FD79-DA1C-C4450E32BBA6}"/>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57823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2AAE15-C3BD-BAFB-A0BB-A429DDA360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0C147E-37B7-C9A3-75E5-431D03A407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BF2D2-94A1-5127-7C92-06B53D59A829}"/>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5" name="Footer Placeholder 4">
            <a:extLst>
              <a:ext uri="{FF2B5EF4-FFF2-40B4-BE49-F238E27FC236}">
                <a16:creationId xmlns:a16="http://schemas.microsoft.com/office/drawing/2014/main" id="{147955DA-1AF3-A8CD-D9AF-8D9F06CBB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CA48F-7ADA-2A27-D922-49A393ADAD82}"/>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390671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F6E4-2C5E-E1EC-AE4F-434AF0B8D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94321E-EB70-8D0B-6DFE-E72F518B17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67DBD-B25E-E532-C74E-4BBA8452B773}"/>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5" name="Footer Placeholder 4">
            <a:extLst>
              <a:ext uri="{FF2B5EF4-FFF2-40B4-BE49-F238E27FC236}">
                <a16:creationId xmlns:a16="http://schemas.microsoft.com/office/drawing/2014/main" id="{4C6CF882-F72E-9EE1-43EC-65C1B9D35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0A500-8013-7AEA-B63D-AC2A0FA0A8B5}"/>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178863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0AEF-ECD6-ABF1-59A4-079711B668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4A8777-AD93-C0C1-1C7A-4D23A24118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6E7510-7C70-4722-CCED-62DAC1398CAF}"/>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5" name="Footer Placeholder 4">
            <a:extLst>
              <a:ext uri="{FF2B5EF4-FFF2-40B4-BE49-F238E27FC236}">
                <a16:creationId xmlns:a16="http://schemas.microsoft.com/office/drawing/2014/main" id="{92C4875D-584A-368D-E1F6-FAF259AD2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25E61-5D2C-9ED8-B400-98EA6885C4A8}"/>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2085554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3BAE-4558-58EB-46E8-B2361141E6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214ADE-2DE0-E41F-B275-DB5EBB3BB8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5D8F27-05FD-D415-2697-F7E043917C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9E7B82-B416-75DC-66A0-671244A8B5FD}"/>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6" name="Footer Placeholder 5">
            <a:extLst>
              <a:ext uri="{FF2B5EF4-FFF2-40B4-BE49-F238E27FC236}">
                <a16:creationId xmlns:a16="http://schemas.microsoft.com/office/drawing/2014/main" id="{38C02985-8EAC-74FE-882C-BBF7A3CB1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B4330F-2565-389F-609C-1B5659905EC7}"/>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354114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7E9D-C73E-57EA-39D1-46B50F9883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F3C236-8A66-F24A-9367-904BE2CFE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71A312-A0D3-17BF-C01A-C9B308CB7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A6F65D-8ED7-A6A2-658A-45E977ACB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E6DE41-19B8-2AC9-123B-2D530631D7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6B4006-29F6-2D7E-F849-F43F1FE38A8E}"/>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8" name="Footer Placeholder 7">
            <a:extLst>
              <a:ext uri="{FF2B5EF4-FFF2-40B4-BE49-F238E27FC236}">
                <a16:creationId xmlns:a16="http://schemas.microsoft.com/office/drawing/2014/main" id="{FD2AD11A-95D8-7B4D-CF23-44F692C948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B0D764-BD71-DB18-9AC8-DE90E51402BE}"/>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241869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D985E-CDC1-4BCC-BD00-4050BF8B02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A87CE2-4CCF-E893-EEB5-97F18E99B897}"/>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4" name="Footer Placeholder 3">
            <a:extLst>
              <a:ext uri="{FF2B5EF4-FFF2-40B4-BE49-F238E27FC236}">
                <a16:creationId xmlns:a16="http://schemas.microsoft.com/office/drawing/2014/main" id="{C38C4D59-7A45-B4FF-C64E-96863FF9D4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730519-3C8A-1A64-029E-813CA454DC9D}"/>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371051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42DCDE-2893-0143-9FEC-DCEEA8813A13}"/>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3" name="Footer Placeholder 2">
            <a:extLst>
              <a:ext uri="{FF2B5EF4-FFF2-40B4-BE49-F238E27FC236}">
                <a16:creationId xmlns:a16="http://schemas.microsoft.com/office/drawing/2014/main" id="{6F7C5193-3621-EA55-EFF2-C967595DFB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428917-3480-54EE-673F-4CE8BF1EF787}"/>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350218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A97F-0D96-F9ED-E8AF-18CC7CDFD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35416F-DA0C-9AFB-82E8-CD217AB865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BA6485-C98B-4E97-7427-6A08370EB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72F116-5204-6669-7A2D-D0160F893C97}"/>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6" name="Footer Placeholder 5">
            <a:extLst>
              <a:ext uri="{FF2B5EF4-FFF2-40B4-BE49-F238E27FC236}">
                <a16:creationId xmlns:a16="http://schemas.microsoft.com/office/drawing/2014/main" id="{78E5515F-6438-F293-21F5-D78B760FFC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6FE9B5-3783-E6F6-1D2A-906851190FAF}"/>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2097865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7F525-EB53-291E-5D3D-B9D6C61E1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AD8B61-14A2-0EAC-1384-296A1BD5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21B461-1BA4-C253-828E-F4BF127B7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E636A-48F9-53A2-169E-5AB992EDCF94}"/>
              </a:ext>
            </a:extLst>
          </p:cNvPr>
          <p:cNvSpPr>
            <a:spLocks noGrp="1"/>
          </p:cNvSpPr>
          <p:nvPr>
            <p:ph type="dt" sz="half" idx="10"/>
          </p:nvPr>
        </p:nvSpPr>
        <p:spPr/>
        <p:txBody>
          <a:bodyPr/>
          <a:lstStyle/>
          <a:p>
            <a:fld id="{593B639A-E109-D346-9ABE-203A12BC35E7}" type="datetimeFigureOut">
              <a:rPr lang="en-US" smtClean="0"/>
              <a:t>1/19/24</a:t>
            </a:fld>
            <a:endParaRPr lang="en-US"/>
          </a:p>
        </p:txBody>
      </p:sp>
      <p:sp>
        <p:nvSpPr>
          <p:cNvPr id="6" name="Footer Placeholder 5">
            <a:extLst>
              <a:ext uri="{FF2B5EF4-FFF2-40B4-BE49-F238E27FC236}">
                <a16:creationId xmlns:a16="http://schemas.microsoft.com/office/drawing/2014/main" id="{EFED8535-EB37-C589-29A4-461AB9828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D0B5A-FE14-C3DC-3C93-7DA751EAB4F7}"/>
              </a:ext>
            </a:extLst>
          </p:cNvPr>
          <p:cNvSpPr>
            <a:spLocks noGrp="1"/>
          </p:cNvSpPr>
          <p:nvPr>
            <p:ph type="sldNum" sz="quarter" idx="12"/>
          </p:nvPr>
        </p:nvSpPr>
        <p:spPr/>
        <p:txBody>
          <a:bodyPr/>
          <a:lstStyle/>
          <a:p>
            <a:fld id="{D97E4C11-15F1-8A4A-B80D-83BF7C8A8922}" type="slidenum">
              <a:rPr lang="en-US" smtClean="0"/>
              <a:t>‹#›</a:t>
            </a:fld>
            <a:endParaRPr lang="en-US"/>
          </a:p>
        </p:txBody>
      </p:sp>
    </p:spTree>
    <p:extLst>
      <p:ext uri="{BB962C8B-B14F-4D97-AF65-F5344CB8AC3E}">
        <p14:creationId xmlns:p14="http://schemas.microsoft.com/office/powerpoint/2010/main" val="2840255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CAB802-F5A6-285C-C2E1-76123A7175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35B3F-6D21-C4D0-0D43-2978085A94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47C56-DAFB-AC62-0CF3-4A9855521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B639A-E109-D346-9ABE-203A12BC35E7}" type="datetimeFigureOut">
              <a:rPr lang="en-US" smtClean="0"/>
              <a:t>1/19/24</a:t>
            </a:fld>
            <a:endParaRPr lang="en-US"/>
          </a:p>
        </p:txBody>
      </p:sp>
      <p:sp>
        <p:nvSpPr>
          <p:cNvPr id="5" name="Footer Placeholder 4">
            <a:extLst>
              <a:ext uri="{FF2B5EF4-FFF2-40B4-BE49-F238E27FC236}">
                <a16:creationId xmlns:a16="http://schemas.microsoft.com/office/drawing/2014/main" id="{5D65FE7A-46A6-ACD4-3D41-05F6F2144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12CAB3-7387-2BB4-7B63-206F0035E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E4C11-15F1-8A4A-B80D-83BF7C8A8922}" type="slidenum">
              <a:rPr lang="en-US" smtClean="0"/>
              <a:t>‹#›</a:t>
            </a:fld>
            <a:endParaRPr lang="en-US"/>
          </a:p>
        </p:txBody>
      </p:sp>
    </p:spTree>
    <p:extLst>
      <p:ext uri="{BB962C8B-B14F-4D97-AF65-F5344CB8AC3E}">
        <p14:creationId xmlns:p14="http://schemas.microsoft.com/office/powerpoint/2010/main" val="3004324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AD16-3CE2-6471-2702-6745D2FC79A2}"/>
              </a:ext>
            </a:extLst>
          </p:cNvPr>
          <p:cNvSpPr>
            <a:spLocks noGrp="1"/>
          </p:cNvSpPr>
          <p:nvPr>
            <p:ph type="title"/>
          </p:nvPr>
        </p:nvSpPr>
        <p:spPr/>
        <p:txBody>
          <a:bodyPr/>
          <a:lstStyle/>
          <a:p>
            <a:r>
              <a:rPr lang="en-US" dirty="0"/>
              <a:t>Workshop Abstract</a:t>
            </a:r>
          </a:p>
        </p:txBody>
      </p:sp>
      <p:sp>
        <p:nvSpPr>
          <p:cNvPr id="3" name="Content Placeholder 2">
            <a:extLst>
              <a:ext uri="{FF2B5EF4-FFF2-40B4-BE49-F238E27FC236}">
                <a16:creationId xmlns:a16="http://schemas.microsoft.com/office/drawing/2014/main" id="{A453E206-8C95-AFD0-91A8-409D14105761}"/>
              </a:ext>
            </a:extLst>
          </p:cNvPr>
          <p:cNvSpPr>
            <a:spLocks noGrp="1"/>
          </p:cNvSpPr>
          <p:nvPr>
            <p:ph idx="1"/>
          </p:nvPr>
        </p:nvSpPr>
        <p:spPr/>
        <p:txBody>
          <a:bodyPr>
            <a:normAutofit fontScale="92500" lnSpcReduction="10000"/>
          </a:bodyPr>
          <a:lstStyle/>
          <a:p>
            <a:pPr marL="0" indent="0">
              <a:buNone/>
            </a:pPr>
            <a:r>
              <a:rPr lang="en-US" dirty="0"/>
              <a:t>Machine learning algorithms are increasingly being deployed in a wide range of domains, including medicine, advertising, criminal justice, speech recognition, and computer vision. These applications have the potential for significant impacts on our daily lives, but widespread acceptance by society has lagged behind due to the lack of trust. While the field of statistics has played an integral role in the machine learning revolution, much of its attention has focused on developing accurate algorithms. In addition to being accurate, however, trustworthy machine learning methods must also be fair, transparent, and interpretable. This workshop will bring together members of the statistical community to discuss recent progress and potential statistical solutions toward these understudied aspects of trustworthy machine learning.</a:t>
            </a:r>
          </a:p>
        </p:txBody>
      </p:sp>
    </p:spTree>
    <p:extLst>
      <p:ext uri="{BB962C8B-B14F-4D97-AF65-F5344CB8AC3E}">
        <p14:creationId xmlns:p14="http://schemas.microsoft.com/office/powerpoint/2010/main" val="3216081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689-7F03-A3F3-8BFF-62AB6E769E80}"/>
              </a:ext>
            </a:extLst>
          </p:cNvPr>
          <p:cNvSpPr>
            <a:spLocks noGrp="1"/>
          </p:cNvSpPr>
          <p:nvPr>
            <p:ph type="title"/>
          </p:nvPr>
        </p:nvSpPr>
        <p:spPr>
          <a:xfrm>
            <a:off x="451340" y="116177"/>
            <a:ext cx="10515600" cy="1325563"/>
          </a:xfrm>
        </p:spPr>
        <p:txBody>
          <a:bodyPr/>
          <a:lstStyle/>
          <a:p>
            <a:r>
              <a:rPr lang="en-US" dirty="0"/>
              <a:t>General Principles</a:t>
            </a:r>
          </a:p>
        </p:txBody>
      </p:sp>
      <p:graphicFrame>
        <p:nvGraphicFramePr>
          <p:cNvPr id="4" name="Content Placeholder 3">
            <a:extLst>
              <a:ext uri="{FF2B5EF4-FFF2-40B4-BE49-F238E27FC236}">
                <a16:creationId xmlns:a16="http://schemas.microsoft.com/office/drawing/2014/main" id="{3942C0EC-D927-9875-1A73-7DC69F952921}"/>
              </a:ext>
            </a:extLst>
          </p:cNvPr>
          <p:cNvGraphicFramePr>
            <a:graphicFrameLocks noGrp="1"/>
          </p:cNvGraphicFramePr>
          <p:nvPr>
            <p:ph idx="1"/>
            <p:extLst>
              <p:ext uri="{D42A27DB-BD31-4B8C-83A1-F6EECF244321}">
                <p14:modId xmlns:p14="http://schemas.microsoft.com/office/powerpoint/2010/main" val="902674123"/>
              </p:ext>
            </p:extLst>
          </p:nvPr>
        </p:nvGraphicFramePr>
        <p:xfrm>
          <a:off x="451342" y="1383753"/>
          <a:ext cx="10657113" cy="3529274"/>
        </p:xfrm>
        <a:graphic>
          <a:graphicData uri="http://schemas.openxmlformats.org/drawingml/2006/table">
            <a:tbl>
              <a:tblPr firstRow="1" bandRow="1">
                <a:tableStyleId>{7E9639D4-E3E2-4D34-9284-5A2195B3D0D7}</a:tableStyleId>
              </a:tblPr>
              <a:tblGrid>
                <a:gridCol w="3552371">
                  <a:extLst>
                    <a:ext uri="{9D8B030D-6E8A-4147-A177-3AD203B41FA5}">
                      <a16:colId xmlns:a16="http://schemas.microsoft.com/office/drawing/2014/main" val="2959922040"/>
                    </a:ext>
                  </a:extLst>
                </a:gridCol>
                <a:gridCol w="3552371">
                  <a:extLst>
                    <a:ext uri="{9D8B030D-6E8A-4147-A177-3AD203B41FA5}">
                      <a16:colId xmlns:a16="http://schemas.microsoft.com/office/drawing/2014/main" val="18053336"/>
                    </a:ext>
                  </a:extLst>
                </a:gridCol>
                <a:gridCol w="3552371">
                  <a:extLst>
                    <a:ext uri="{9D8B030D-6E8A-4147-A177-3AD203B41FA5}">
                      <a16:colId xmlns:a16="http://schemas.microsoft.com/office/drawing/2014/main" val="1002253334"/>
                    </a:ext>
                  </a:extLst>
                </a:gridCol>
              </a:tblGrid>
              <a:tr h="1151834">
                <a:tc>
                  <a:txBody>
                    <a:bodyPr/>
                    <a:lstStyle/>
                    <a:p>
                      <a:endParaRPr lang="en-US" sz="3600" baseline="0" dirty="0">
                        <a:solidFill>
                          <a:schemeClr val="tx1">
                            <a:lumMod val="85000"/>
                            <a:lumOff val="15000"/>
                          </a:schemeClr>
                        </a:solidFill>
                      </a:endParaRPr>
                    </a:p>
                  </a:txBody>
                  <a:tcPr>
                    <a:solidFill>
                      <a:schemeClr val="bg1">
                        <a:lumMod val="85000"/>
                      </a:schemeClr>
                    </a:solidFill>
                  </a:tcPr>
                </a:tc>
                <a:tc>
                  <a:txBody>
                    <a:bodyPr/>
                    <a:lstStyle/>
                    <a:p>
                      <a:r>
                        <a:rPr lang="en-US" sz="3600" baseline="0" dirty="0">
                          <a:solidFill>
                            <a:schemeClr val="tx1">
                              <a:lumMod val="85000"/>
                              <a:lumOff val="15000"/>
                            </a:schemeClr>
                          </a:solidFill>
                        </a:rPr>
                        <a:t>Local</a:t>
                      </a:r>
                    </a:p>
                  </a:txBody>
                  <a:tcPr>
                    <a:solidFill>
                      <a:schemeClr val="bg1">
                        <a:lumMod val="85000"/>
                      </a:schemeClr>
                    </a:solidFill>
                  </a:tcPr>
                </a:tc>
                <a:tc>
                  <a:txBody>
                    <a:bodyPr/>
                    <a:lstStyle/>
                    <a:p>
                      <a:r>
                        <a:rPr lang="en-US" sz="3600" baseline="0" dirty="0">
                          <a:solidFill>
                            <a:schemeClr val="tx1">
                              <a:lumMod val="85000"/>
                              <a:lumOff val="15000"/>
                            </a:schemeClr>
                          </a:solidFill>
                        </a:rPr>
                        <a:t>Global</a:t>
                      </a:r>
                    </a:p>
                  </a:txBody>
                  <a:tcPr>
                    <a:solidFill>
                      <a:schemeClr val="bg1">
                        <a:lumMod val="85000"/>
                      </a:schemeClr>
                    </a:solidFill>
                  </a:tcPr>
                </a:tc>
                <a:extLst>
                  <a:ext uri="{0D108BD9-81ED-4DB2-BD59-A6C34878D82A}">
                    <a16:rowId xmlns:a16="http://schemas.microsoft.com/office/drawing/2014/main" val="2067350650"/>
                  </a:ext>
                </a:extLst>
              </a:tr>
              <a:tr h="1151834">
                <a:tc>
                  <a:txBody>
                    <a:bodyPr/>
                    <a:lstStyle/>
                    <a:p>
                      <a:r>
                        <a:rPr lang="en-US" sz="3600" b="1" baseline="0" dirty="0">
                          <a:solidFill>
                            <a:schemeClr val="tx1">
                              <a:lumMod val="85000"/>
                              <a:lumOff val="15000"/>
                            </a:schemeClr>
                          </a:solidFill>
                        </a:rPr>
                        <a:t>Interpretable Models</a:t>
                      </a:r>
                    </a:p>
                  </a:txBody>
                  <a:tcPr>
                    <a:solidFill>
                      <a:schemeClr val="bg1">
                        <a:lumMod val="85000"/>
                      </a:schemeClr>
                    </a:solidFill>
                  </a:tcPr>
                </a:tc>
                <a:tc>
                  <a:txBody>
                    <a:bodyPr/>
                    <a:lstStyle/>
                    <a:p>
                      <a:r>
                        <a:rPr lang="en-US" sz="3600" baseline="0" dirty="0"/>
                        <a:t>Logic</a:t>
                      </a:r>
                    </a:p>
                  </a:txBody>
                  <a:tcPr/>
                </a:tc>
                <a:tc>
                  <a:txBody>
                    <a:bodyPr/>
                    <a:lstStyle/>
                    <a:p>
                      <a:r>
                        <a:rPr lang="en-US" sz="3600" baseline="0" dirty="0"/>
                        <a:t>Parsimony</a:t>
                      </a:r>
                    </a:p>
                  </a:txBody>
                  <a:tcPr/>
                </a:tc>
                <a:extLst>
                  <a:ext uri="{0D108BD9-81ED-4DB2-BD59-A6C34878D82A}">
                    <a16:rowId xmlns:a16="http://schemas.microsoft.com/office/drawing/2014/main" val="27985398"/>
                  </a:ext>
                </a:extLst>
              </a:tr>
              <a:tr h="1151834">
                <a:tc>
                  <a:txBody>
                    <a:bodyPr/>
                    <a:lstStyle/>
                    <a:p>
                      <a:r>
                        <a:rPr lang="en-US" sz="3600" b="1" baseline="0" dirty="0">
                          <a:solidFill>
                            <a:schemeClr val="tx1">
                              <a:lumMod val="85000"/>
                              <a:lumOff val="15000"/>
                            </a:schemeClr>
                          </a:solidFill>
                        </a:rPr>
                        <a:t>Explanation Techniques</a:t>
                      </a:r>
                    </a:p>
                  </a:txBody>
                  <a:tcPr>
                    <a:solidFill>
                      <a:schemeClr val="bg1">
                        <a:lumMod val="85000"/>
                      </a:schemeClr>
                    </a:solidFill>
                  </a:tcPr>
                </a:tc>
                <a:tc>
                  <a:txBody>
                    <a:bodyPr/>
                    <a:lstStyle/>
                    <a:p>
                      <a:r>
                        <a:rPr lang="en-US" sz="3600" baseline="0" dirty="0"/>
                        <a:t>Perturbation</a:t>
                      </a:r>
                    </a:p>
                  </a:txBody>
                  <a:tcPr/>
                </a:tc>
                <a:tc>
                  <a:txBody>
                    <a:bodyPr/>
                    <a:lstStyle/>
                    <a:p>
                      <a:r>
                        <a:rPr lang="en-US" sz="3600" baseline="0" dirty="0"/>
                        <a:t>Summarization</a:t>
                      </a:r>
                    </a:p>
                  </a:txBody>
                  <a:tcPr/>
                </a:tc>
                <a:extLst>
                  <a:ext uri="{0D108BD9-81ED-4DB2-BD59-A6C34878D82A}">
                    <a16:rowId xmlns:a16="http://schemas.microsoft.com/office/drawing/2014/main" val="2812726878"/>
                  </a:ext>
                </a:extLst>
              </a:tr>
            </a:tbl>
          </a:graphicData>
        </a:graphic>
      </p:graphicFrame>
    </p:spTree>
    <p:extLst>
      <p:ext uri="{BB962C8B-B14F-4D97-AF65-F5344CB8AC3E}">
        <p14:creationId xmlns:p14="http://schemas.microsoft.com/office/powerpoint/2010/main" val="2566480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5471C-3E3C-0A9D-6993-7B81489A3B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A1EE2-A532-35BB-3B6D-3D50CB293982}"/>
              </a:ext>
            </a:extLst>
          </p:cNvPr>
          <p:cNvSpPr>
            <a:spLocks noGrp="1"/>
          </p:cNvSpPr>
          <p:nvPr>
            <p:ph type="title"/>
          </p:nvPr>
        </p:nvSpPr>
        <p:spPr>
          <a:xfrm>
            <a:off x="451340" y="116177"/>
            <a:ext cx="10515600" cy="1325563"/>
          </a:xfrm>
        </p:spPr>
        <p:txBody>
          <a:bodyPr/>
          <a:lstStyle/>
          <a:p>
            <a:r>
              <a:rPr lang="en-US" dirty="0"/>
              <a:t>General Principles</a:t>
            </a:r>
          </a:p>
        </p:txBody>
      </p:sp>
      <p:graphicFrame>
        <p:nvGraphicFramePr>
          <p:cNvPr id="4" name="Content Placeholder 3">
            <a:extLst>
              <a:ext uri="{FF2B5EF4-FFF2-40B4-BE49-F238E27FC236}">
                <a16:creationId xmlns:a16="http://schemas.microsoft.com/office/drawing/2014/main" id="{A9959DF3-F098-89E1-DDF4-733D0C1E9AC4}"/>
              </a:ext>
            </a:extLst>
          </p:cNvPr>
          <p:cNvGraphicFramePr>
            <a:graphicFrameLocks noGrp="1"/>
          </p:cNvGraphicFramePr>
          <p:nvPr>
            <p:ph idx="1"/>
          </p:nvPr>
        </p:nvGraphicFramePr>
        <p:xfrm>
          <a:off x="451342" y="1383753"/>
          <a:ext cx="10657113" cy="3529274"/>
        </p:xfrm>
        <a:graphic>
          <a:graphicData uri="http://schemas.openxmlformats.org/drawingml/2006/table">
            <a:tbl>
              <a:tblPr firstRow="1" bandRow="1">
                <a:tableStyleId>{7E9639D4-E3E2-4D34-9284-5A2195B3D0D7}</a:tableStyleId>
              </a:tblPr>
              <a:tblGrid>
                <a:gridCol w="3552371">
                  <a:extLst>
                    <a:ext uri="{9D8B030D-6E8A-4147-A177-3AD203B41FA5}">
                      <a16:colId xmlns:a16="http://schemas.microsoft.com/office/drawing/2014/main" val="2959922040"/>
                    </a:ext>
                  </a:extLst>
                </a:gridCol>
                <a:gridCol w="3552371">
                  <a:extLst>
                    <a:ext uri="{9D8B030D-6E8A-4147-A177-3AD203B41FA5}">
                      <a16:colId xmlns:a16="http://schemas.microsoft.com/office/drawing/2014/main" val="18053336"/>
                    </a:ext>
                  </a:extLst>
                </a:gridCol>
                <a:gridCol w="3552371">
                  <a:extLst>
                    <a:ext uri="{9D8B030D-6E8A-4147-A177-3AD203B41FA5}">
                      <a16:colId xmlns:a16="http://schemas.microsoft.com/office/drawing/2014/main" val="1002253334"/>
                    </a:ext>
                  </a:extLst>
                </a:gridCol>
              </a:tblGrid>
              <a:tr h="1151834">
                <a:tc>
                  <a:txBody>
                    <a:bodyPr/>
                    <a:lstStyle/>
                    <a:p>
                      <a:endParaRPr lang="en-US" sz="3600" baseline="0" dirty="0">
                        <a:solidFill>
                          <a:schemeClr val="tx1">
                            <a:lumMod val="85000"/>
                            <a:lumOff val="15000"/>
                          </a:schemeClr>
                        </a:solidFill>
                      </a:endParaRPr>
                    </a:p>
                  </a:txBody>
                  <a:tcPr>
                    <a:solidFill>
                      <a:schemeClr val="bg1">
                        <a:lumMod val="85000"/>
                      </a:schemeClr>
                    </a:solidFill>
                  </a:tcPr>
                </a:tc>
                <a:tc>
                  <a:txBody>
                    <a:bodyPr/>
                    <a:lstStyle/>
                    <a:p>
                      <a:r>
                        <a:rPr lang="en-US" sz="3600" baseline="0" dirty="0">
                          <a:solidFill>
                            <a:schemeClr val="tx1">
                              <a:lumMod val="85000"/>
                              <a:lumOff val="15000"/>
                            </a:schemeClr>
                          </a:solidFill>
                        </a:rPr>
                        <a:t>Local</a:t>
                      </a:r>
                    </a:p>
                  </a:txBody>
                  <a:tcPr>
                    <a:solidFill>
                      <a:schemeClr val="bg1">
                        <a:lumMod val="85000"/>
                      </a:schemeClr>
                    </a:solidFill>
                  </a:tcPr>
                </a:tc>
                <a:tc>
                  <a:txBody>
                    <a:bodyPr/>
                    <a:lstStyle/>
                    <a:p>
                      <a:r>
                        <a:rPr lang="en-US" sz="3600" baseline="0" dirty="0">
                          <a:solidFill>
                            <a:schemeClr val="tx1">
                              <a:lumMod val="85000"/>
                              <a:lumOff val="15000"/>
                            </a:schemeClr>
                          </a:solidFill>
                        </a:rPr>
                        <a:t>Global</a:t>
                      </a:r>
                    </a:p>
                  </a:txBody>
                  <a:tcPr>
                    <a:solidFill>
                      <a:schemeClr val="bg1">
                        <a:lumMod val="85000"/>
                      </a:schemeClr>
                    </a:solidFill>
                  </a:tcPr>
                </a:tc>
                <a:extLst>
                  <a:ext uri="{0D108BD9-81ED-4DB2-BD59-A6C34878D82A}">
                    <a16:rowId xmlns:a16="http://schemas.microsoft.com/office/drawing/2014/main" val="2067350650"/>
                  </a:ext>
                </a:extLst>
              </a:tr>
              <a:tr h="1151834">
                <a:tc>
                  <a:txBody>
                    <a:bodyPr/>
                    <a:lstStyle/>
                    <a:p>
                      <a:r>
                        <a:rPr lang="en-US" sz="3600" b="1" baseline="0" dirty="0">
                          <a:solidFill>
                            <a:schemeClr val="tx1">
                              <a:lumMod val="85000"/>
                              <a:lumOff val="15000"/>
                            </a:schemeClr>
                          </a:solidFill>
                        </a:rPr>
                        <a:t>Interpretable Models</a:t>
                      </a:r>
                    </a:p>
                  </a:txBody>
                  <a:tcPr>
                    <a:solidFill>
                      <a:schemeClr val="bg1">
                        <a:lumMod val="85000"/>
                      </a:schemeClr>
                    </a:solidFill>
                  </a:tcPr>
                </a:tc>
                <a:tc>
                  <a:txBody>
                    <a:bodyPr/>
                    <a:lstStyle/>
                    <a:p>
                      <a:r>
                        <a:rPr lang="en-US" sz="3600" baseline="0" dirty="0"/>
                        <a:t>Logic</a:t>
                      </a:r>
                    </a:p>
                  </a:txBody>
                  <a:tcPr/>
                </a:tc>
                <a:tc>
                  <a:txBody>
                    <a:bodyPr/>
                    <a:lstStyle/>
                    <a:p>
                      <a:r>
                        <a:rPr lang="en-US" sz="3600" baseline="0" dirty="0"/>
                        <a:t>Parsimony</a:t>
                      </a:r>
                    </a:p>
                  </a:txBody>
                  <a:tcPr/>
                </a:tc>
                <a:extLst>
                  <a:ext uri="{0D108BD9-81ED-4DB2-BD59-A6C34878D82A}">
                    <a16:rowId xmlns:a16="http://schemas.microsoft.com/office/drawing/2014/main" val="27985398"/>
                  </a:ext>
                </a:extLst>
              </a:tr>
              <a:tr h="1151834">
                <a:tc>
                  <a:txBody>
                    <a:bodyPr/>
                    <a:lstStyle/>
                    <a:p>
                      <a:r>
                        <a:rPr lang="en-US" sz="3600" b="1" baseline="0" dirty="0">
                          <a:solidFill>
                            <a:schemeClr val="tx1">
                              <a:lumMod val="85000"/>
                              <a:lumOff val="15000"/>
                            </a:schemeClr>
                          </a:solidFill>
                        </a:rPr>
                        <a:t>Explanation Techniques</a:t>
                      </a:r>
                    </a:p>
                  </a:txBody>
                  <a:tcPr>
                    <a:solidFill>
                      <a:schemeClr val="bg1">
                        <a:lumMod val="85000"/>
                      </a:schemeClr>
                    </a:solidFill>
                  </a:tcPr>
                </a:tc>
                <a:tc>
                  <a:txBody>
                    <a:bodyPr/>
                    <a:lstStyle/>
                    <a:p>
                      <a:r>
                        <a:rPr lang="en-US" sz="3600" baseline="0" dirty="0"/>
                        <a:t>Perturbation</a:t>
                      </a:r>
                    </a:p>
                  </a:txBody>
                  <a:tcPr/>
                </a:tc>
                <a:tc>
                  <a:txBody>
                    <a:bodyPr/>
                    <a:lstStyle/>
                    <a:p>
                      <a:r>
                        <a:rPr lang="en-US" sz="3600" baseline="0" dirty="0"/>
                        <a:t>Summarization</a:t>
                      </a:r>
                    </a:p>
                  </a:txBody>
                  <a:tcPr/>
                </a:tc>
                <a:extLst>
                  <a:ext uri="{0D108BD9-81ED-4DB2-BD59-A6C34878D82A}">
                    <a16:rowId xmlns:a16="http://schemas.microsoft.com/office/drawing/2014/main" val="2812726878"/>
                  </a:ext>
                </a:extLst>
              </a:tr>
            </a:tbl>
          </a:graphicData>
        </a:graphic>
      </p:graphicFrame>
      <p:sp>
        <p:nvSpPr>
          <p:cNvPr id="14" name="U-Turn Arrow 13">
            <a:extLst>
              <a:ext uri="{FF2B5EF4-FFF2-40B4-BE49-F238E27FC236}">
                <a16:creationId xmlns:a16="http://schemas.microsoft.com/office/drawing/2014/main" id="{474E30E3-CFCE-065B-EE78-3D936BC14BA1}"/>
              </a:ext>
            </a:extLst>
          </p:cNvPr>
          <p:cNvSpPr/>
          <p:nvPr/>
        </p:nvSpPr>
        <p:spPr>
          <a:xfrm flipH="1">
            <a:off x="4681182" y="2882494"/>
            <a:ext cx="4626592" cy="1815151"/>
          </a:xfrm>
          <a:prstGeom prst="uturnArrow">
            <a:avLst>
              <a:gd name="adj1" fmla="val 25000"/>
              <a:gd name="adj2" fmla="val 25000"/>
              <a:gd name="adj3" fmla="val 25000"/>
              <a:gd name="adj4" fmla="val 43750"/>
              <a:gd name="adj5" fmla="val 100000"/>
            </a:avLst>
          </a:prstGeom>
          <a:solidFill>
            <a:schemeClr val="bg1">
              <a:lumMod val="50000"/>
              <a:alpha val="5675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00B51400-EE1B-D201-BE25-D43D69970CA2}"/>
              </a:ext>
            </a:extLst>
          </p:cNvPr>
          <p:cNvSpPr txBox="1"/>
          <p:nvPr/>
        </p:nvSpPr>
        <p:spPr>
          <a:xfrm>
            <a:off x="641445" y="5459104"/>
            <a:ext cx="9758149" cy="1015663"/>
          </a:xfrm>
          <a:prstGeom prst="rect">
            <a:avLst/>
          </a:prstGeom>
          <a:noFill/>
        </p:spPr>
        <p:txBody>
          <a:bodyPr wrap="square" rtlCol="0">
            <a:spAutoFit/>
          </a:bodyPr>
          <a:lstStyle/>
          <a:p>
            <a:r>
              <a:rPr lang="en-US" sz="3000" dirty="0"/>
              <a:t>We will color code </a:t>
            </a:r>
            <a:r>
              <a:rPr lang="en-US" sz="3000" dirty="0">
                <a:solidFill>
                  <a:srgbClr val="2A5948"/>
                </a:solidFill>
              </a:rPr>
              <a:t>proposed methods</a:t>
            </a:r>
            <a:r>
              <a:rPr lang="en-US" sz="3000" dirty="0"/>
              <a:t>, </a:t>
            </a:r>
            <a:r>
              <a:rPr lang="en-US" sz="3000" dirty="0">
                <a:solidFill>
                  <a:srgbClr val="D96248"/>
                </a:solidFill>
              </a:rPr>
              <a:t>evaluation strategies</a:t>
            </a:r>
            <a:r>
              <a:rPr lang="en-US" sz="3000" dirty="0"/>
              <a:t>, </a:t>
            </a:r>
            <a:r>
              <a:rPr lang="en-US" sz="3000" dirty="0">
                <a:solidFill>
                  <a:srgbClr val="F2AC57"/>
                </a:solidFill>
              </a:rPr>
              <a:t>statistical connections</a:t>
            </a:r>
            <a:r>
              <a:rPr lang="en-US" sz="3000" dirty="0"/>
              <a:t>, and </a:t>
            </a:r>
            <a:r>
              <a:rPr lang="en-US" sz="3000" dirty="0">
                <a:solidFill>
                  <a:srgbClr val="4A96D9"/>
                </a:solidFill>
              </a:rPr>
              <a:t>critical perspectives</a:t>
            </a:r>
            <a:r>
              <a:rPr lang="en-US" sz="3000" dirty="0"/>
              <a:t>.</a:t>
            </a:r>
          </a:p>
        </p:txBody>
      </p:sp>
    </p:spTree>
    <p:extLst>
      <p:ext uri="{BB962C8B-B14F-4D97-AF65-F5344CB8AC3E}">
        <p14:creationId xmlns:p14="http://schemas.microsoft.com/office/powerpoint/2010/main" val="2653337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D47D-8A36-5BD0-9B1B-919FBD354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54350-06A9-1930-4CA9-EDC9FCE7DC82}"/>
              </a:ext>
            </a:extLst>
          </p:cNvPr>
          <p:cNvSpPr>
            <a:spLocks noGrp="1"/>
          </p:cNvSpPr>
          <p:nvPr>
            <p:ph type="ctrTitle"/>
          </p:nvPr>
        </p:nvSpPr>
        <p:spPr/>
        <p:txBody>
          <a:bodyPr/>
          <a:lstStyle/>
          <a:p>
            <a:r>
              <a:rPr lang="en-US" dirty="0"/>
              <a:t>Summarization</a:t>
            </a:r>
          </a:p>
        </p:txBody>
      </p:sp>
    </p:spTree>
    <p:extLst>
      <p:ext uri="{BB962C8B-B14F-4D97-AF65-F5344CB8AC3E}">
        <p14:creationId xmlns:p14="http://schemas.microsoft.com/office/powerpoint/2010/main" val="2976781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9C35-6F21-A872-34D4-409C59E613CB}"/>
              </a:ext>
            </a:extLst>
          </p:cNvPr>
          <p:cNvSpPr>
            <a:spLocks noGrp="1"/>
          </p:cNvSpPr>
          <p:nvPr>
            <p:ph type="title"/>
          </p:nvPr>
        </p:nvSpPr>
        <p:spPr/>
        <p:txBody>
          <a:bodyPr/>
          <a:lstStyle/>
          <a:p>
            <a:r>
              <a:rPr lang="en-US" dirty="0"/>
              <a:t>Main Idea</a:t>
            </a:r>
          </a:p>
        </p:txBody>
      </p:sp>
      <p:sp>
        <p:nvSpPr>
          <p:cNvPr id="3" name="Content Placeholder 2">
            <a:extLst>
              <a:ext uri="{FF2B5EF4-FFF2-40B4-BE49-F238E27FC236}">
                <a16:creationId xmlns:a16="http://schemas.microsoft.com/office/drawing/2014/main" id="{DE6C0F36-16E7-34AF-B823-95AF472B6699}"/>
              </a:ext>
            </a:extLst>
          </p:cNvPr>
          <p:cNvSpPr>
            <a:spLocks noGrp="1"/>
          </p:cNvSpPr>
          <p:nvPr>
            <p:ph idx="1"/>
          </p:nvPr>
        </p:nvSpPr>
        <p:spPr>
          <a:xfrm>
            <a:off x="838200" y="1825625"/>
            <a:ext cx="10515600" cy="753802"/>
          </a:xfrm>
        </p:spPr>
        <p:txBody>
          <a:bodyPr/>
          <a:lstStyle/>
          <a:p>
            <a:pPr marL="0" indent="0">
              <a:buNone/>
            </a:pPr>
            <a:r>
              <a:rPr lang="en-US" dirty="0"/>
              <a:t>These techniques approximate black boxes to explain them.</a:t>
            </a:r>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39887BB8-1DDC-4DF8-B5DA-7A9288E58539}"/>
              </a:ext>
            </a:extLst>
          </p:cNvPr>
          <p:cNvSpPr txBox="1">
            <a:spLocks/>
          </p:cNvSpPr>
          <p:nvPr/>
        </p:nvSpPr>
        <p:spPr>
          <a:xfrm>
            <a:off x="9224750" y="2896312"/>
            <a:ext cx="2967250" cy="625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Distillation</a:t>
            </a:r>
          </a:p>
          <a:p>
            <a:pPr marL="0" indent="0">
              <a:buFont typeface="Arial" panose="020B0604020202020204" pitchFamily="34" charset="0"/>
              <a:buNone/>
            </a:pPr>
            <a:endParaRPr lang="en-US" dirty="0"/>
          </a:p>
        </p:txBody>
      </p:sp>
      <p:sp>
        <p:nvSpPr>
          <p:cNvPr id="5" name="Content Placeholder 2">
            <a:extLst>
              <a:ext uri="{FF2B5EF4-FFF2-40B4-BE49-F238E27FC236}">
                <a16:creationId xmlns:a16="http://schemas.microsoft.com/office/drawing/2014/main" id="{3AF4A7DF-E6CC-5D2D-D619-174100D77586}"/>
              </a:ext>
            </a:extLst>
          </p:cNvPr>
          <p:cNvSpPr txBox="1">
            <a:spLocks/>
          </p:cNvSpPr>
          <p:nvPr/>
        </p:nvSpPr>
        <p:spPr>
          <a:xfrm>
            <a:off x="126063" y="2802947"/>
            <a:ext cx="4276299" cy="625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Embedding Visualization</a:t>
            </a:r>
          </a:p>
          <a:p>
            <a:pPr marL="0" indent="0">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id="{6496CA7E-2D9B-F3C1-883E-A0A443582616}"/>
              </a:ext>
            </a:extLst>
          </p:cNvPr>
          <p:cNvSpPr txBox="1">
            <a:spLocks/>
          </p:cNvSpPr>
          <p:nvPr/>
        </p:nvSpPr>
        <p:spPr>
          <a:xfrm>
            <a:off x="4121623" y="2803714"/>
            <a:ext cx="3562066" cy="625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2AC57"/>
                </a:solidFill>
              </a:rPr>
              <a:t>Partial Dependence</a:t>
            </a:r>
          </a:p>
          <a:p>
            <a:pPr marL="0" indent="0">
              <a:buFont typeface="Arial" panose="020B0604020202020204" pitchFamily="34" charset="0"/>
              <a:buNone/>
            </a:pPr>
            <a:endParaRPr lang="en-US" dirty="0"/>
          </a:p>
        </p:txBody>
      </p:sp>
      <p:pic>
        <p:nvPicPr>
          <p:cNvPr id="1026" name="Picture 2" descr="Visual intuition behind the CP profile. Varying the $j^{th}$ coordinate for an observation traces out a curve in the prediction surface.">
            <a:extLst>
              <a:ext uri="{FF2B5EF4-FFF2-40B4-BE49-F238E27FC236}">
                <a16:creationId xmlns:a16="http://schemas.microsoft.com/office/drawing/2014/main" id="{F743B775-E2A8-17E0-7361-2CD55E3BE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399" y="3653287"/>
            <a:ext cx="4125202" cy="2341770"/>
          </a:xfrm>
          <a:prstGeom prst="rect">
            <a:avLst/>
          </a:prstGeom>
          <a:noFill/>
          <a:extLst>
            <a:ext uri="{909E8E84-426E-40DD-AFC4-6F175D3DCCD1}">
              <a14:hiddenFill xmlns:a14="http://schemas.microsoft.com/office/drawing/2010/main">
                <a:solidFill>
                  <a:srgbClr val="FFFFFF"/>
                </a:solidFill>
              </a14:hiddenFill>
            </a:ext>
          </a:extLst>
        </p:spPr>
      </p:pic>
      <p:pic>
        <p:nvPicPr>
          <p:cNvPr id="7" name="word2vec-embeddings.mov">
            <a:hlinkHover r:id="" action="ppaction://ole?verb=0"/>
            <a:extLst>
              <a:ext uri="{FF2B5EF4-FFF2-40B4-BE49-F238E27FC236}">
                <a16:creationId xmlns:a16="http://schemas.microsoft.com/office/drawing/2014/main" id="{ECC15B26-ED63-1856-8A42-B367EA09AE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063" y="3428233"/>
            <a:ext cx="3549650" cy="3429767"/>
          </a:xfrm>
          <a:prstGeom prst="rect">
            <a:avLst/>
          </a:prstGeom>
        </p:spPr>
      </p:pic>
      <p:pic>
        <p:nvPicPr>
          <p:cNvPr id="9" name="Picture 8" descr="A black background with white lines&#10;&#10;Description automatically generated">
            <a:extLst>
              <a:ext uri="{FF2B5EF4-FFF2-40B4-BE49-F238E27FC236}">
                <a16:creationId xmlns:a16="http://schemas.microsoft.com/office/drawing/2014/main" id="{E2FA7811-9544-8AB1-8735-2D2C25BC62F4}"/>
              </a:ext>
            </a:extLst>
          </p:cNvPr>
          <p:cNvPicPr>
            <a:picLocks noChangeAspect="1"/>
          </p:cNvPicPr>
          <p:nvPr/>
        </p:nvPicPr>
        <p:blipFill>
          <a:blip r:embed="rId6"/>
          <a:stretch>
            <a:fillRect/>
          </a:stretch>
        </p:blipFill>
        <p:spPr>
          <a:xfrm>
            <a:off x="8323773" y="3837899"/>
            <a:ext cx="3636457" cy="1418153"/>
          </a:xfrm>
          <a:prstGeom prst="rect">
            <a:avLst/>
          </a:prstGeom>
        </p:spPr>
      </p:pic>
    </p:spTree>
    <p:extLst>
      <p:ext uri="{BB962C8B-B14F-4D97-AF65-F5344CB8AC3E}">
        <p14:creationId xmlns:p14="http://schemas.microsoft.com/office/powerpoint/2010/main" val="1316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7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C174-9B6E-0C4D-5989-CA1EFA4F4534}"/>
              </a:ext>
            </a:extLst>
          </p:cNvPr>
          <p:cNvSpPr>
            <a:spLocks noGrp="1"/>
          </p:cNvSpPr>
          <p:nvPr>
            <p:ph type="title"/>
          </p:nvPr>
        </p:nvSpPr>
        <p:spPr/>
        <p:txBody>
          <a:bodyPr/>
          <a:lstStyle/>
          <a:p>
            <a:r>
              <a:rPr lang="en-US" dirty="0"/>
              <a:t>BERT Visualization</a:t>
            </a:r>
          </a:p>
        </p:txBody>
      </p:sp>
      <p:pic>
        <p:nvPicPr>
          <p:cNvPr id="5" name="Content Placeholder 4" descr="A close-up of several words&#10;&#10;Description automatically generated">
            <a:extLst>
              <a:ext uri="{FF2B5EF4-FFF2-40B4-BE49-F238E27FC236}">
                <a16:creationId xmlns:a16="http://schemas.microsoft.com/office/drawing/2014/main" id="{6977A3D2-4DF1-3CBD-F859-D09540115865}"/>
              </a:ext>
            </a:extLst>
          </p:cNvPr>
          <p:cNvPicPr>
            <a:picLocks noGrp="1" noChangeAspect="1"/>
          </p:cNvPicPr>
          <p:nvPr>
            <p:ph idx="1"/>
          </p:nvPr>
        </p:nvPicPr>
        <p:blipFill>
          <a:blip r:embed="rId3"/>
          <a:stretch>
            <a:fillRect/>
          </a:stretch>
        </p:blipFill>
        <p:spPr>
          <a:xfrm>
            <a:off x="1215211" y="1825625"/>
            <a:ext cx="9761578" cy="4351338"/>
          </a:xfrm>
        </p:spPr>
      </p:pic>
      <p:sp>
        <p:nvSpPr>
          <p:cNvPr id="6" name="TextBox 5">
            <a:extLst>
              <a:ext uri="{FF2B5EF4-FFF2-40B4-BE49-F238E27FC236}">
                <a16:creationId xmlns:a16="http://schemas.microsoft.com/office/drawing/2014/main" id="{BC28CC60-9383-0C78-24FB-09C6AC0F9FF5}"/>
              </a:ext>
            </a:extLst>
          </p:cNvPr>
          <p:cNvSpPr txBox="1"/>
          <p:nvPr/>
        </p:nvSpPr>
        <p:spPr>
          <a:xfrm>
            <a:off x="7246961" y="1269242"/>
            <a:ext cx="4517408" cy="1508105"/>
          </a:xfrm>
          <a:prstGeom prst="rect">
            <a:avLst/>
          </a:prstGeom>
          <a:noFill/>
        </p:spPr>
        <p:txBody>
          <a:bodyPr wrap="square" rtlCol="0">
            <a:spAutoFit/>
          </a:bodyPr>
          <a:lstStyle/>
          <a:p>
            <a:r>
              <a:rPr lang="en-US" sz="2300" dirty="0"/>
              <a:t>By applying PCA to the embeddings from a large language model, it’s possible to evaluate their linguistic properties (</a:t>
            </a:r>
            <a:r>
              <a:rPr lang="en-US" sz="2300" dirty="0" err="1"/>
              <a:t>Coenen</a:t>
            </a:r>
            <a:r>
              <a:rPr lang="en-US" sz="2300" dirty="0"/>
              <a:t> et al, 2019).</a:t>
            </a:r>
          </a:p>
        </p:txBody>
      </p:sp>
    </p:spTree>
    <p:extLst>
      <p:ext uri="{BB962C8B-B14F-4D97-AF65-F5344CB8AC3E}">
        <p14:creationId xmlns:p14="http://schemas.microsoft.com/office/powerpoint/2010/main" val="468550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26DBA-E1A1-792F-9973-FD601491BF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FA17C-F699-BBF5-09F2-991CCE712A6D}"/>
              </a:ext>
            </a:extLst>
          </p:cNvPr>
          <p:cNvSpPr>
            <a:spLocks noGrp="1"/>
          </p:cNvSpPr>
          <p:nvPr>
            <p:ph type="title"/>
          </p:nvPr>
        </p:nvSpPr>
        <p:spPr/>
        <p:txBody>
          <a:bodyPr/>
          <a:lstStyle/>
          <a:p>
            <a:r>
              <a:rPr lang="en-US" dirty="0"/>
              <a:t>Transcriptomics Latent Spaces</a:t>
            </a:r>
          </a:p>
        </p:txBody>
      </p:sp>
      <p:pic>
        <p:nvPicPr>
          <p:cNvPr id="7" name="Content Placeholder 6" descr="A screenshot of a computer screen&#10;&#10;Description automatically generated">
            <a:extLst>
              <a:ext uri="{FF2B5EF4-FFF2-40B4-BE49-F238E27FC236}">
                <a16:creationId xmlns:a16="http://schemas.microsoft.com/office/drawing/2014/main" id="{02EE74C8-3AC2-7011-C72A-55AEE067426A}"/>
              </a:ext>
            </a:extLst>
          </p:cNvPr>
          <p:cNvPicPr>
            <a:picLocks noGrp="1" noChangeAspect="1"/>
          </p:cNvPicPr>
          <p:nvPr>
            <p:ph idx="1"/>
          </p:nvPr>
        </p:nvPicPr>
        <p:blipFill>
          <a:blip r:embed="rId2"/>
          <a:stretch>
            <a:fillRect/>
          </a:stretch>
        </p:blipFill>
        <p:spPr>
          <a:xfrm>
            <a:off x="199465" y="1724296"/>
            <a:ext cx="7013830" cy="4749301"/>
          </a:xfrm>
        </p:spPr>
      </p:pic>
      <p:sp>
        <p:nvSpPr>
          <p:cNvPr id="8" name="TextBox 7">
            <a:extLst>
              <a:ext uri="{FF2B5EF4-FFF2-40B4-BE49-F238E27FC236}">
                <a16:creationId xmlns:a16="http://schemas.microsoft.com/office/drawing/2014/main" id="{52AC76B0-67FF-B594-0019-17011EC57B47}"/>
              </a:ext>
            </a:extLst>
          </p:cNvPr>
          <p:cNvSpPr txBox="1"/>
          <p:nvPr/>
        </p:nvSpPr>
        <p:spPr>
          <a:xfrm>
            <a:off x="7213295" y="2057652"/>
            <a:ext cx="4778405" cy="1508105"/>
          </a:xfrm>
          <a:prstGeom prst="rect">
            <a:avLst/>
          </a:prstGeom>
          <a:noFill/>
        </p:spPr>
        <p:txBody>
          <a:bodyPr wrap="square" rtlCol="0">
            <a:spAutoFit/>
          </a:bodyPr>
          <a:lstStyle/>
          <a:p>
            <a:r>
              <a:rPr lang="en-US" sz="2300" dirty="0"/>
              <a:t>This is from a tool for exploring the embedding space of a single cell transcriptomics dataset (Liu et al., 2019)</a:t>
            </a:r>
          </a:p>
        </p:txBody>
      </p:sp>
    </p:spTree>
    <p:extLst>
      <p:ext uri="{BB962C8B-B14F-4D97-AF65-F5344CB8AC3E}">
        <p14:creationId xmlns:p14="http://schemas.microsoft.com/office/powerpoint/2010/main" val="4195276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E8BE-84F4-24D0-8D37-3E35AB9B07F8}"/>
              </a:ext>
            </a:extLst>
          </p:cNvPr>
          <p:cNvSpPr>
            <a:spLocks noGrp="1"/>
          </p:cNvSpPr>
          <p:nvPr>
            <p:ph type="title"/>
          </p:nvPr>
        </p:nvSpPr>
        <p:spPr/>
        <p:txBody>
          <a:bodyPr/>
          <a:lstStyle/>
          <a:p>
            <a:r>
              <a:rPr lang="en-US" dirty="0"/>
              <a:t>Transcriptomics Latent Spaces</a:t>
            </a:r>
          </a:p>
        </p:txBody>
      </p:sp>
      <p:pic>
        <p:nvPicPr>
          <p:cNvPr id="5" name="Content Placeholder 4" descr="A screenshot of a computer&#10;&#10;Description automatically generated">
            <a:extLst>
              <a:ext uri="{FF2B5EF4-FFF2-40B4-BE49-F238E27FC236}">
                <a16:creationId xmlns:a16="http://schemas.microsoft.com/office/drawing/2014/main" id="{603E64D6-00AD-840B-2D89-33A6027918AC}"/>
              </a:ext>
            </a:extLst>
          </p:cNvPr>
          <p:cNvPicPr>
            <a:picLocks noGrp="1" noChangeAspect="1"/>
          </p:cNvPicPr>
          <p:nvPr>
            <p:ph idx="1"/>
          </p:nvPr>
        </p:nvPicPr>
        <p:blipFill>
          <a:blip r:embed="rId2"/>
          <a:stretch>
            <a:fillRect/>
          </a:stretch>
        </p:blipFill>
        <p:spPr>
          <a:xfrm>
            <a:off x="838200" y="1945770"/>
            <a:ext cx="10515600" cy="3483251"/>
          </a:xfrm>
        </p:spPr>
      </p:pic>
      <p:sp>
        <p:nvSpPr>
          <p:cNvPr id="6" name="TextBox 5">
            <a:extLst>
              <a:ext uri="{FF2B5EF4-FFF2-40B4-BE49-F238E27FC236}">
                <a16:creationId xmlns:a16="http://schemas.microsoft.com/office/drawing/2014/main" id="{8F1FD731-E076-17B0-27CB-5353310AC7C6}"/>
              </a:ext>
            </a:extLst>
          </p:cNvPr>
          <p:cNvSpPr txBox="1"/>
          <p:nvPr/>
        </p:nvSpPr>
        <p:spPr>
          <a:xfrm>
            <a:off x="727883" y="5836098"/>
            <a:ext cx="9535234" cy="800219"/>
          </a:xfrm>
          <a:prstGeom prst="rect">
            <a:avLst/>
          </a:prstGeom>
          <a:noFill/>
        </p:spPr>
        <p:txBody>
          <a:bodyPr wrap="square" rtlCol="0">
            <a:spAutoFit/>
          </a:bodyPr>
          <a:lstStyle/>
          <a:p>
            <a:r>
              <a:rPr lang="en-US" sz="2300" dirty="0"/>
              <a:t>The system makes it easy to project onto different user-specified axes and explore latent space “analogies.”</a:t>
            </a:r>
          </a:p>
        </p:txBody>
      </p:sp>
    </p:spTree>
    <p:extLst>
      <p:ext uri="{BB962C8B-B14F-4D97-AF65-F5344CB8AC3E}">
        <p14:creationId xmlns:p14="http://schemas.microsoft.com/office/powerpoint/2010/main" val="3447493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5555-B11D-254C-6C46-E571FB1DFB02}"/>
              </a:ext>
            </a:extLst>
          </p:cNvPr>
          <p:cNvSpPr>
            <a:spLocks noGrp="1"/>
          </p:cNvSpPr>
          <p:nvPr>
            <p:ph type="title"/>
          </p:nvPr>
        </p:nvSpPr>
        <p:spPr/>
        <p:txBody>
          <a:bodyPr/>
          <a:lstStyle/>
          <a:p>
            <a:r>
              <a:rPr lang="en-US" dirty="0">
                <a:solidFill>
                  <a:srgbClr val="2A5948"/>
                </a:solidFill>
              </a:rPr>
              <a:t>Distillation Trick</a:t>
            </a:r>
          </a:p>
        </p:txBody>
      </p:sp>
      <p:sp>
        <p:nvSpPr>
          <p:cNvPr id="3" name="Content Placeholder 2">
            <a:extLst>
              <a:ext uri="{FF2B5EF4-FFF2-40B4-BE49-F238E27FC236}">
                <a16:creationId xmlns:a16="http://schemas.microsoft.com/office/drawing/2014/main" id="{F5E04EE4-3231-6CA7-7958-FAD24BFEDAAF}"/>
              </a:ext>
            </a:extLst>
          </p:cNvPr>
          <p:cNvSpPr>
            <a:spLocks noGrp="1"/>
          </p:cNvSpPr>
          <p:nvPr>
            <p:ph idx="1"/>
          </p:nvPr>
        </p:nvSpPr>
        <p:spPr>
          <a:xfrm>
            <a:off x="838200" y="1686725"/>
            <a:ext cx="10515600" cy="4351338"/>
          </a:xfrm>
        </p:spPr>
        <p:txBody>
          <a:bodyPr/>
          <a:lstStyle/>
          <a:p>
            <a:pPr marL="0" indent="0">
              <a:buNone/>
            </a:pPr>
            <a:r>
              <a:rPr lang="en-US" dirty="0"/>
              <a:t>Distillation approximates a black box model with a transparent one. For example, Tan et al. (2018) audited proprietary policing and loan models using iterative generalized additive models.</a:t>
            </a:r>
          </a:p>
        </p:txBody>
      </p:sp>
      <p:pic>
        <p:nvPicPr>
          <p:cNvPr id="13" name="Picture 12" descr="A black background with white lines and purple shapes&#10;&#10;Description automatically generated with medium confidence">
            <a:extLst>
              <a:ext uri="{FF2B5EF4-FFF2-40B4-BE49-F238E27FC236}">
                <a16:creationId xmlns:a16="http://schemas.microsoft.com/office/drawing/2014/main" id="{594A6E06-F63A-7E03-5DC0-868E180F49BB}"/>
              </a:ext>
            </a:extLst>
          </p:cNvPr>
          <p:cNvPicPr>
            <a:picLocks noChangeAspect="1"/>
          </p:cNvPicPr>
          <p:nvPr/>
        </p:nvPicPr>
        <p:blipFill>
          <a:blip r:embed="rId2"/>
          <a:stretch>
            <a:fillRect/>
          </a:stretch>
        </p:blipFill>
        <p:spPr>
          <a:xfrm>
            <a:off x="1161610" y="3429000"/>
            <a:ext cx="10213246" cy="3330615"/>
          </a:xfrm>
          <a:prstGeom prst="rect">
            <a:avLst/>
          </a:prstGeom>
        </p:spPr>
      </p:pic>
    </p:spTree>
    <p:extLst>
      <p:ext uri="{BB962C8B-B14F-4D97-AF65-F5344CB8AC3E}">
        <p14:creationId xmlns:p14="http://schemas.microsoft.com/office/powerpoint/2010/main" val="1848098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D40F-9CF0-19CB-3C75-7954AECFE9CE}"/>
              </a:ext>
            </a:extLst>
          </p:cNvPr>
          <p:cNvSpPr>
            <a:spLocks noGrp="1"/>
          </p:cNvSpPr>
          <p:nvPr>
            <p:ph type="title"/>
          </p:nvPr>
        </p:nvSpPr>
        <p:spPr/>
        <p:txBody>
          <a:bodyPr/>
          <a:lstStyle/>
          <a:p>
            <a:r>
              <a:rPr lang="en-US" dirty="0">
                <a:solidFill>
                  <a:srgbClr val="F2AC57"/>
                </a:solidFill>
              </a:rPr>
              <a:t>Iterative Structuration</a:t>
            </a:r>
          </a:p>
        </p:txBody>
      </p:sp>
      <p:sp>
        <p:nvSpPr>
          <p:cNvPr id="3" name="Content Placeholder 2">
            <a:extLst>
              <a:ext uri="{FF2B5EF4-FFF2-40B4-BE49-F238E27FC236}">
                <a16:creationId xmlns:a16="http://schemas.microsoft.com/office/drawing/2014/main" id="{8B7183D7-1EDB-1416-83D7-6BB84C7E00D4}"/>
              </a:ext>
            </a:extLst>
          </p:cNvPr>
          <p:cNvSpPr>
            <a:spLocks noGrp="1"/>
          </p:cNvSpPr>
          <p:nvPr>
            <p:ph idx="1"/>
          </p:nvPr>
        </p:nvSpPr>
        <p:spPr>
          <a:xfrm>
            <a:off x="194482" y="1878562"/>
            <a:ext cx="6738581" cy="2352244"/>
          </a:xfrm>
        </p:spPr>
        <p:txBody>
          <a:bodyPr/>
          <a:lstStyle/>
          <a:p>
            <a:pPr marL="0" indent="0">
              <a:buNone/>
            </a:pPr>
            <a:r>
              <a:rPr lang="en-US" dirty="0"/>
              <a:t>One perspective is that we are treating the black box itself as the object of data analysis.</a:t>
            </a:r>
          </a:p>
          <a:p>
            <a:pPr marL="0" indent="0">
              <a:buNone/>
            </a:pPr>
            <a:endParaRPr lang="en-US" dirty="0"/>
          </a:p>
          <a:p>
            <a:pPr marL="0" indent="0">
              <a:buNone/>
            </a:pPr>
            <a:r>
              <a:rPr lang="en-US" dirty="0"/>
              <a:t>It is important to assess the quality of the approximation.</a:t>
            </a:r>
          </a:p>
        </p:txBody>
      </p:sp>
      <p:pic>
        <p:nvPicPr>
          <p:cNvPr id="2050" name="Picture 2">
            <a:extLst>
              <a:ext uri="{FF2B5EF4-FFF2-40B4-BE49-F238E27FC236}">
                <a16:creationId xmlns:a16="http://schemas.microsoft.com/office/drawing/2014/main" id="{254412F4-D303-378A-83A4-09F23ABC6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6980" y="1420176"/>
            <a:ext cx="5115020" cy="453921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310366D-7439-603D-B539-E08F07FEE3F1}"/>
              </a:ext>
            </a:extLst>
          </p:cNvPr>
          <p:cNvSpPr txBox="1">
            <a:spLocks/>
          </p:cNvSpPr>
          <p:nvPr/>
        </p:nvSpPr>
        <p:spPr>
          <a:xfrm>
            <a:off x="7076980" y="6214317"/>
            <a:ext cx="5115020" cy="557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dirty="0"/>
              <a:t>From (Tukey, 1977). See also (Holmes, 1993).</a:t>
            </a:r>
          </a:p>
        </p:txBody>
      </p:sp>
    </p:spTree>
    <p:extLst>
      <p:ext uri="{BB962C8B-B14F-4D97-AF65-F5344CB8AC3E}">
        <p14:creationId xmlns:p14="http://schemas.microsoft.com/office/powerpoint/2010/main" val="432256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3C3B6-053C-FB5E-0E12-E10E7D408BE2}"/>
              </a:ext>
            </a:extLst>
          </p:cNvPr>
          <p:cNvSpPr>
            <a:spLocks noGrp="1"/>
          </p:cNvSpPr>
          <p:nvPr>
            <p:ph type="title"/>
          </p:nvPr>
        </p:nvSpPr>
        <p:spPr/>
        <p:txBody>
          <a:bodyPr/>
          <a:lstStyle/>
          <a:p>
            <a:r>
              <a:rPr lang="en-US" dirty="0">
                <a:solidFill>
                  <a:srgbClr val="4A96D9"/>
                </a:solidFill>
              </a:rPr>
              <a:t>Regulation</a:t>
            </a:r>
          </a:p>
        </p:txBody>
      </p:sp>
      <p:sp>
        <p:nvSpPr>
          <p:cNvPr id="3" name="Content Placeholder 2">
            <a:extLst>
              <a:ext uri="{FF2B5EF4-FFF2-40B4-BE49-F238E27FC236}">
                <a16:creationId xmlns:a16="http://schemas.microsoft.com/office/drawing/2014/main" id="{90E26A3F-FC39-C594-2903-A2FD9FB0CF60}"/>
              </a:ext>
            </a:extLst>
          </p:cNvPr>
          <p:cNvSpPr>
            <a:spLocks noGrp="1"/>
          </p:cNvSpPr>
          <p:nvPr>
            <p:ph idx="1"/>
          </p:nvPr>
        </p:nvSpPr>
        <p:spPr/>
        <p:txBody>
          <a:bodyPr/>
          <a:lstStyle/>
          <a:p>
            <a:pPr marL="514350" indent="-514350">
              <a:buAutoNum type="arabicPeriod"/>
            </a:pPr>
            <a:r>
              <a:rPr lang="en-US" dirty="0"/>
              <a:t>When models are complex, or when they are proprietary, then their predictions and embeddings must themselves be treated as data. There may be legal mechanisms to avoid this situation.</a:t>
            </a:r>
          </a:p>
          <a:p>
            <a:pPr marL="514350" indent="-514350">
              <a:buAutoNum type="arabicPeriod"/>
            </a:pPr>
            <a:endParaRPr lang="en-US" dirty="0"/>
          </a:p>
          <a:p>
            <a:pPr marL="514350" indent="-514350">
              <a:buAutoNum type="arabicPeriod"/>
            </a:pPr>
            <a:r>
              <a:rPr lang="en-US" dirty="0"/>
              <a:t>As governments seek to regulate machine learning and AI, summarization techniques are becoming one method for implementing audits (Shen et al. 2023).</a:t>
            </a:r>
          </a:p>
        </p:txBody>
      </p:sp>
    </p:spTree>
    <p:extLst>
      <p:ext uri="{BB962C8B-B14F-4D97-AF65-F5344CB8AC3E}">
        <p14:creationId xmlns:p14="http://schemas.microsoft.com/office/powerpoint/2010/main" val="202396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A989-DF26-F656-D6D6-B7D523EFD3FD}"/>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1D7F107-E7E6-C0E6-D58A-F50E2B6DB54B}"/>
              </a:ext>
            </a:extLst>
          </p:cNvPr>
          <p:cNvSpPr>
            <a:spLocks noGrp="1"/>
          </p:cNvSpPr>
          <p:nvPr>
            <p:ph idx="1"/>
          </p:nvPr>
        </p:nvSpPr>
        <p:spPr/>
        <p:txBody>
          <a:bodyPr>
            <a:normAutofit/>
          </a:bodyPr>
          <a:lstStyle/>
          <a:p>
            <a:pPr marL="0" indent="0">
              <a:buNone/>
            </a:pPr>
            <a:r>
              <a:rPr lang="en-US" dirty="0"/>
              <a:t>I would like to include more:</a:t>
            </a:r>
          </a:p>
          <a:p>
            <a:pPr marL="0" indent="0">
              <a:buNone/>
            </a:pPr>
            <a:endParaRPr lang="en-US" dirty="0"/>
          </a:p>
          <a:p>
            <a:pPr marL="514350" indent="-514350">
              <a:buAutoNum type="arabicPeriod"/>
            </a:pPr>
            <a:r>
              <a:rPr lang="en-US" dirty="0"/>
              <a:t>Code Demos</a:t>
            </a:r>
          </a:p>
          <a:p>
            <a:pPr marL="514350" indent="-514350">
              <a:buAutoNum type="arabicPeriod"/>
            </a:pPr>
            <a:r>
              <a:rPr lang="en-US" dirty="0"/>
              <a:t>Theoretical Directions</a:t>
            </a:r>
          </a:p>
          <a:p>
            <a:pPr marL="514350" indent="-514350">
              <a:buAutoNum type="arabicPeriod"/>
            </a:pPr>
            <a:endParaRPr lang="en-US" dirty="0"/>
          </a:p>
          <a:p>
            <a:pPr marL="0" indent="0">
              <a:buNone/>
            </a:pPr>
            <a:r>
              <a:rPr lang="en-US" dirty="0"/>
              <a:t>What do you think would be interesting?</a:t>
            </a:r>
          </a:p>
        </p:txBody>
      </p:sp>
    </p:spTree>
    <p:extLst>
      <p:ext uri="{BB962C8B-B14F-4D97-AF65-F5344CB8AC3E}">
        <p14:creationId xmlns:p14="http://schemas.microsoft.com/office/powerpoint/2010/main" val="3457571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475D2-41C9-62C5-4786-5781D6E2F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0E264-07E3-FDAE-5D75-1A790C241C8C}"/>
              </a:ext>
            </a:extLst>
          </p:cNvPr>
          <p:cNvSpPr>
            <a:spLocks noGrp="1"/>
          </p:cNvSpPr>
          <p:nvPr>
            <p:ph type="ctrTitle"/>
          </p:nvPr>
        </p:nvSpPr>
        <p:spPr/>
        <p:txBody>
          <a:bodyPr/>
          <a:lstStyle/>
          <a:p>
            <a:r>
              <a:rPr lang="en-US" dirty="0"/>
              <a:t>Parsimony</a:t>
            </a:r>
          </a:p>
        </p:txBody>
      </p:sp>
    </p:spTree>
    <p:extLst>
      <p:ext uri="{BB962C8B-B14F-4D97-AF65-F5344CB8AC3E}">
        <p14:creationId xmlns:p14="http://schemas.microsoft.com/office/powerpoint/2010/main" val="284094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AD8E-DABF-6D74-1767-614A4D9D16B7}"/>
              </a:ext>
            </a:extLst>
          </p:cNvPr>
          <p:cNvSpPr>
            <a:spLocks noGrp="1"/>
          </p:cNvSpPr>
          <p:nvPr>
            <p:ph type="title"/>
          </p:nvPr>
        </p:nvSpPr>
        <p:spPr/>
        <p:txBody>
          <a:bodyPr/>
          <a:lstStyle/>
          <a:p>
            <a:r>
              <a:rPr lang="en-US" dirty="0"/>
              <a:t>Main Idea</a:t>
            </a:r>
          </a:p>
        </p:txBody>
      </p:sp>
      <p:sp>
        <p:nvSpPr>
          <p:cNvPr id="3" name="Content Placeholder 2">
            <a:extLst>
              <a:ext uri="{FF2B5EF4-FFF2-40B4-BE49-F238E27FC236}">
                <a16:creationId xmlns:a16="http://schemas.microsoft.com/office/drawing/2014/main" id="{C9BC1317-AEBA-5459-09FD-5517901D8F58}"/>
              </a:ext>
            </a:extLst>
          </p:cNvPr>
          <p:cNvSpPr>
            <a:spLocks noGrp="1"/>
          </p:cNvSpPr>
          <p:nvPr>
            <p:ph idx="1"/>
          </p:nvPr>
        </p:nvSpPr>
        <p:spPr>
          <a:xfrm>
            <a:off x="838200" y="1825625"/>
            <a:ext cx="10515600" cy="3639993"/>
          </a:xfrm>
        </p:spPr>
        <p:txBody>
          <a:bodyPr/>
          <a:lstStyle/>
          <a:p>
            <a:pPr marL="0" indent="0">
              <a:buNone/>
            </a:pPr>
            <a:r>
              <a:rPr lang="en-US" dirty="0"/>
              <a:t>If a model,</a:t>
            </a:r>
          </a:p>
          <a:p>
            <a:pPr marL="0" indent="0">
              <a:buNone/>
            </a:pPr>
            <a:endParaRPr lang="en-US" dirty="0"/>
          </a:p>
          <a:p>
            <a:pPr marL="514350" indent="-514350">
              <a:buAutoNum type="arabicPeriod"/>
            </a:pPr>
            <a:r>
              <a:rPr lang="en-US" dirty="0"/>
              <a:t>has relatively few components</a:t>
            </a:r>
          </a:p>
          <a:p>
            <a:pPr marL="514350" indent="-514350">
              <a:buAutoNum type="arabicPeriod"/>
            </a:pPr>
            <a:r>
              <a:rPr lang="en-US" dirty="0"/>
              <a:t>if each component is simple, and </a:t>
            </a:r>
          </a:p>
          <a:p>
            <a:pPr marL="514350" indent="-514350">
              <a:buAutoNum type="arabicPeriod"/>
            </a:pPr>
            <a:r>
              <a:rPr lang="en-US" dirty="0"/>
              <a:t>if they are connected in clear ways</a:t>
            </a:r>
          </a:p>
          <a:p>
            <a:pPr marL="0" indent="0">
              <a:buNone/>
            </a:pPr>
            <a:endParaRPr lang="en-US" dirty="0"/>
          </a:p>
          <a:p>
            <a:pPr marL="0" indent="0">
              <a:buNone/>
            </a:pPr>
            <a:r>
              <a:rPr lang="en-US" dirty="0"/>
              <a:t>then the model will be inherently interpretable.</a:t>
            </a:r>
          </a:p>
        </p:txBody>
      </p:sp>
      <p:pic>
        <p:nvPicPr>
          <p:cNvPr id="5" name="Picture 4" descr="A group of white dots on a black background&#10;&#10;Description automatically generated">
            <a:extLst>
              <a:ext uri="{FF2B5EF4-FFF2-40B4-BE49-F238E27FC236}">
                <a16:creationId xmlns:a16="http://schemas.microsoft.com/office/drawing/2014/main" id="{49C5933A-42F4-91C9-884F-88B32F8E5AA2}"/>
              </a:ext>
            </a:extLst>
          </p:cNvPr>
          <p:cNvPicPr>
            <a:picLocks noChangeAspect="1"/>
          </p:cNvPicPr>
          <p:nvPr/>
        </p:nvPicPr>
        <p:blipFill>
          <a:blip r:embed="rId2"/>
          <a:stretch>
            <a:fillRect/>
          </a:stretch>
        </p:blipFill>
        <p:spPr>
          <a:xfrm>
            <a:off x="7756071" y="2092323"/>
            <a:ext cx="3107871" cy="2342616"/>
          </a:xfrm>
          <a:prstGeom prst="rect">
            <a:avLst/>
          </a:prstGeom>
        </p:spPr>
      </p:pic>
    </p:spTree>
    <p:extLst>
      <p:ext uri="{BB962C8B-B14F-4D97-AF65-F5344CB8AC3E}">
        <p14:creationId xmlns:p14="http://schemas.microsoft.com/office/powerpoint/2010/main" val="4214236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7714-A0CB-FD32-D64C-A677F4854DCD}"/>
              </a:ext>
            </a:extLst>
          </p:cNvPr>
          <p:cNvSpPr>
            <a:spLocks noGrp="1"/>
          </p:cNvSpPr>
          <p:nvPr>
            <p:ph type="title"/>
          </p:nvPr>
        </p:nvSpPr>
        <p:spPr/>
        <p:txBody>
          <a:bodyPr/>
          <a:lstStyle/>
          <a:p>
            <a:r>
              <a:rPr lang="en-US" dirty="0">
                <a:solidFill>
                  <a:srgbClr val="F2AC57"/>
                </a:solidFill>
              </a:rPr>
              <a:t>Statistical Tradition</a:t>
            </a:r>
          </a:p>
        </p:txBody>
      </p:sp>
      <p:sp>
        <p:nvSpPr>
          <p:cNvPr id="3" name="Content Placeholder 2">
            <a:extLst>
              <a:ext uri="{FF2B5EF4-FFF2-40B4-BE49-F238E27FC236}">
                <a16:creationId xmlns:a16="http://schemas.microsoft.com/office/drawing/2014/main" id="{219F015E-1B2C-3636-2096-7B04B55B4816}"/>
              </a:ext>
            </a:extLst>
          </p:cNvPr>
          <p:cNvSpPr>
            <a:spLocks noGrp="1"/>
          </p:cNvSpPr>
          <p:nvPr>
            <p:ph idx="1"/>
          </p:nvPr>
        </p:nvSpPr>
        <p:spPr>
          <a:xfrm>
            <a:off x="838200" y="1451549"/>
            <a:ext cx="2491854" cy="617324"/>
          </a:xfrm>
        </p:spPr>
        <p:txBody>
          <a:bodyPr/>
          <a:lstStyle/>
          <a:p>
            <a:pPr marL="0" indent="0">
              <a:buNone/>
            </a:pPr>
            <a:r>
              <a:rPr lang="en-US" dirty="0"/>
              <a:t>Sparse Models</a:t>
            </a:r>
          </a:p>
        </p:txBody>
      </p:sp>
      <p:sp>
        <p:nvSpPr>
          <p:cNvPr id="4" name="Content Placeholder 2">
            <a:extLst>
              <a:ext uri="{FF2B5EF4-FFF2-40B4-BE49-F238E27FC236}">
                <a16:creationId xmlns:a16="http://schemas.microsoft.com/office/drawing/2014/main" id="{C4D6F607-446E-9C8B-81FA-367FC2A04552}"/>
              </a:ext>
            </a:extLst>
          </p:cNvPr>
          <p:cNvSpPr txBox="1">
            <a:spLocks/>
          </p:cNvSpPr>
          <p:nvPr/>
        </p:nvSpPr>
        <p:spPr>
          <a:xfrm>
            <a:off x="4925866" y="1451549"/>
            <a:ext cx="2611582" cy="4656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Additive Models</a:t>
            </a:r>
          </a:p>
        </p:txBody>
      </p:sp>
      <p:sp>
        <p:nvSpPr>
          <p:cNvPr id="5" name="Content Placeholder 2">
            <a:extLst>
              <a:ext uri="{FF2B5EF4-FFF2-40B4-BE49-F238E27FC236}">
                <a16:creationId xmlns:a16="http://schemas.microsoft.com/office/drawing/2014/main" id="{99088CA4-1E5E-D5E6-97D2-2581FC090358}"/>
              </a:ext>
            </a:extLst>
          </p:cNvPr>
          <p:cNvSpPr txBox="1">
            <a:spLocks/>
          </p:cNvSpPr>
          <p:nvPr/>
        </p:nvSpPr>
        <p:spPr>
          <a:xfrm>
            <a:off x="9265226" y="1401046"/>
            <a:ext cx="3829334" cy="793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Graphical Models</a:t>
            </a:r>
          </a:p>
        </p:txBody>
      </p:sp>
      <p:pic>
        <p:nvPicPr>
          <p:cNvPr id="7" name="Picture 6" descr="A black and white drawing of a pyramid&#10;&#10;Description automatically generated">
            <a:extLst>
              <a:ext uri="{FF2B5EF4-FFF2-40B4-BE49-F238E27FC236}">
                <a16:creationId xmlns:a16="http://schemas.microsoft.com/office/drawing/2014/main" id="{51A38F82-5872-AADA-59D7-A17B4BBE16B1}"/>
              </a:ext>
            </a:extLst>
          </p:cNvPr>
          <p:cNvPicPr>
            <a:picLocks noChangeAspect="1"/>
          </p:cNvPicPr>
          <p:nvPr/>
        </p:nvPicPr>
        <p:blipFill>
          <a:blip r:embed="rId2"/>
          <a:stretch>
            <a:fillRect/>
          </a:stretch>
        </p:blipFill>
        <p:spPr>
          <a:xfrm>
            <a:off x="4412486" y="1933790"/>
            <a:ext cx="3638341" cy="3699164"/>
          </a:xfrm>
          <a:prstGeom prst="rect">
            <a:avLst/>
          </a:prstGeom>
        </p:spPr>
      </p:pic>
      <p:pic>
        <p:nvPicPr>
          <p:cNvPr id="1028" name="Picture 4" descr="Plate notation for the LDA generative model. Latent Dirichlet... | Download  Scientific Diagram">
            <a:extLst>
              <a:ext uri="{FF2B5EF4-FFF2-40B4-BE49-F238E27FC236}">
                <a16:creationId xmlns:a16="http://schemas.microsoft.com/office/drawing/2014/main" id="{7E6A9B39-9994-EACC-3529-70BCE67FC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142" y="2369124"/>
            <a:ext cx="3615805" cy="24443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 - Plotting lasso beta coefficients - Stack Overflow">
            <a:extLst>
              <a:ext uri="{FF2B5EF4-FFF2-40B4-BE49-F238E27FC236}">
                <a16:creationId xmlns:a16="http://schemas.microsoft.com/office/drawing/2014/main" id="{64D61BF6-4913-67D1-475A-E9D32915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525" y="2194202"/>
            <a:ext cx="2918529" cy="3441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24CD59-B61C-BFC9-7479-F14B58225155}"/>
              </a:ext>
            </a:extLst>
          </p:cNvPr>
          <p:cNvSpPr txBox="1"/>
          <p:nvPr/>
        </p:nvSpPr>
        <p:spPr>
          <a:xfrm>
            <a:off x="1222441" y="6074913"/>
            <a:ext cx="2680854" cy="584775"/>
          </a:xfrm>
          <a:prstGeom prst="rect">
            <a:avLst/>
          </a:prstGeom>
          <a:noFill/>
        </p:spPr>
        <p:txBody>
          <a:bodyPr wrap="square" rtlCol="0">
            <a:spAutoFit/>
          </a:bodyPr>
          <a:lstStyle/>
          <a:p>
            <a:r>
              <a:rPr lang="en-US" sz="3200" dirty="0"/>
              <a:t>coefficients</a:t>
            </a:r>
          </a:p>
        </p:txBody>
      </p:sp>
      <p:sp>
        <p:nvSpPr>
          <p:cNvPr id="9" name="TextBox 8">
            <a:extLst>
              <a:ext uri="{FF2B5EF4-FFF2-40B4-BE49-F238E27FC236}">
                <a16:creationId xmlns:a16="http://schemas.microsoft.com/office/drawing/2014/main" id="{7FA08AF9-B46B-0EE0-2C54-886927D34C43}"/>
              </a:ext>
            </a:extLst>
          </p:cNvPr>
          <p:cNvSpPr txBox="1"/>
          <p:nvPr/>
        </p:nvSpPr>
        <p:spPr>
          <a:xfrm>
            <a:off x="5568844" y="6074912"/>
            <a:ext cx="2680854" cy="584775"/>
          </a:xfrm>
          <a:prstGeom prst="rect">
            <a:avLst/>
          </a:prstGeom>
          <a:noFill/>
        </p:spPr>
        <p:txBody>
          <a:bodyPr wrap="square" rtlCol="0">
            <a:spAutoFit/>
          </a:bodyPr>
          <a:lstStyle/>
          <a:p>
            <a:r>
              <a:rPr lang="en-US" sz="3200" dirty="0"/>
              <a:t>interactions</a:t>
            </a:r>
          </a:p>
        </p:txBody>
      </p:sp>
      <p:sp>
        <p:nvSpPr>
          <p:cNvPr id="10" name="TextBox 9">
            <a:extLst>
              <a:ext uri="{FF2B5EF4-FFF2-40B4-BE49-F238E27FC236}">
                <a16:creationId xmlns:a16="http://schemas.microsoft.com/office/drawing/2014/main" id="{59F9A8F9-A96F-0B57-989B-A2254114F46D}"/>
              </a:ext>
            </a:extLst>
          </p:cNvPr>
          <p:cNvSpPr txBox="1"/>
          <p:nvPr/>
        </p:nvSpPr>
        <p:spPr>
          <a:xfrm>
            <a:off x="9322093" y="6075595"/>
            <a:ext cx="2680854" cy="584775"/>
          </a:xfrm>
          <a:prstGeom prst="rect">
            <a:avLst/>
          </a:prstGeom>
          <a:noFill/>
        </p:spPr>
        <p:txBody>
          <a:bodyPr wrap="square" rtlCol="0">
            <a:spAutoFit/>
          </a:bodyPr>
          <a:lstStyle/>
          <a:p>
            <a:r>
              <a:rPr lang="en-US" sz="3200" dirty="0"/>
              <a:t>sampling steps</a:t>
            </a:r>
          </a:p>
        </p:txBody>
      </p:sp>
      <p:sp>
        <p:nvSpPr>
          <p:cNvPr id="11" name="TextBox 10">
            <a:extLst>
              <a:ext uri="{FF2B5EF4-FFF2-40B4-BE49-F238E27FC236}">
                <a16:creationId xmlns:a16="http://schemas.microsoft.com/office/drawing/2014/main" id="{09EECF3B-4106-1811-839A-0FE91589FE8B}"/>
              </a:ext>
            </a:extLst>
          </p:cNvPr>
          <p:cNvSpPr txBox="1"/>
          <p:nvPr/>
        </p:nvSpPr>
        <p:spPr>
          <a:xfrm>
            <a:off x="-15235" y="5551693"/>
            <a:ext cx="4761575" cy="523220"/>
          </a:xfrm>
          <a:prstGeom prst="rect">
            <a:avLst/>
          </a:prstGeom>
          <a:noFill/>
        </p:spPr>
        <p:txBody>
          <a:bodyPr wrap="square" rtlCol="0">
            <a:spAutoFit/>
          </a:bodyPr>
          <a:lstStyle/>
          <a:p>
            <a:r>
              <a:rPr lang="en-US" sz="2800" dirty="0"/>
              <a:t>Parsimonious…</a:t>
            </a:r>
          </a:p>
        </p:txBody>
      </p:sp>
    </p:spTree>
    <p:extLst>
      <p:ext uri="{BB962C8B-B14F-4D97-AF65-F5344CB8AC3E}">
        <p14:creationId xmlns:p14="http://schemas.microsoft.com/office/powerpoint/2010/main" val="234996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C3B3-E894-ED8B-ABBF-C557B0CE4913}"/>
              </a:ext>
            </a:extLst>
          </p:cNvPr>
          <p:cNvSpPr>
            <a:spLocks noGrp="1"/>
          </p:cNvSpPr>
          <p:nvPr>
            <p:ph type="title"/>
          </p:nvPr>
        </p:nvSpPr>
        <p:spPr/>
        <p:txBody>
          <a:bodyPr/>
          <a:lstStyle/>
          <a:p>
            <a:r>
              <a:rPr lang="en-US" dirty="0"/>
              <a:t>Asthma Example</a:t>
            </a:r>
          </a:p>
        </p:txBody>
      </p:sp>
      <p:sp>
        <p:nvSpPr>
          <p:cNvPr id="3" name="Content Placeholder 2">
            <a:extLst>
              <a:ext uri="{FF2B5EF4-FFF2-40B4-BE49-F238E27FC236}">
                <a16:creationId xmlns:a16="http://schemas.microsoft.com/office/drawing/2014/main" id="{64DFC65B-8827-87C0-A57D-D82FD11DC3EE}"/>
              </a:ext>
            </a:extLst>
          </p:cNvPr>
          <p:cNvSpPr>
            <a:spLocks noGrp="1"/>
          </p:cNvSpPr>
          <p:nvPr>
            <p:ph idx="1"/>
          </p:nvPr>
        </p:nvSpPr>
        <p:spPr/>
        <p:txBody>
          <a:bodyPr/>
          <a:lstStyle/>
          <a:p>
            <a:pPr marL="514350" indent="-514350">
              <a:buAutoNum type="arabicPeriod"/>
            </a:pPr>
            <a:r>
              <a:rPr lang="en-US" dirty="0"/>
              <a:t>Caruana et al. (2015) trained a generalized additive model to predict whether it was safe to discharge patients who were recovering from pneumonia.</a:t>
            </a:r>
          </a:p>
          <a:p>
            <a:pPr marL="514350" indent="-514350">
              <a:buAutoNum type="arabicPeriod"/>
            </a:pPr>
            <a:endParaRPr lang="en-US" dirty="0"/>
          </a:p>
          <a:p>
            <a:pPr marL="514350" indent="-514350">
              <a:buAutoNum type="arabicPeriod"/>
            </a:pPr>
            <a:r>
              <a:rPr lang="en-US" dirty="0"/>
              <a:t>They found that patients who had asthma had lower probability of death. In the training data, they tended to be treated more aggressively. They should not be discharged early!</a:t>
            </a:r>
          </a:p>
        </p:txBody>
      </p:sp>
    </p:spTree>
    <p:extLst>
      <p:ext uri="{BB962C8B-B14F-4D97-AF65-F5344CB8AC3E}">
        <p14:creationId xmlns:p14="http://schemas.microsoft.com/office/powerpoint/2010/main" val="502500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3C08-762B-C279-5FF4-6E56624CFB98}"/>
              </a:ext>
            </a:extLst>
          </p:cNvPr>
          <p:cNvSpPr>
            <a:spLocks noGrp="1"/>
          </p:cNvSpPr>
          <p:nvPr>
            <p:ph type="title"/>
          </p:nvPr>
        </p:nvSpPr>
        <p:spPr/>
        <p:txBody>
          <a:bodyPr/>
          <a:lstStyle/>
          <a:p>
            <a:r>
              <a:rPr lang="en-US" dirty="0">
                <a:solidFill>
                  <a:srgbClr val="2A5948"/>
                </a:solidFill>
              </a:rPr>
              <a:t>Concept Bottlenecks</a:t>
            </a:r>
          </a:p>
        </p:txBody>
      </p:sp>
      <p:sp>
        <p:nvSpPr>
          <p:cNvPr id="3" name="Content Placeholder 2">
            <a:extLst>
              <a:ext uri="{FF2B5EF4-FFF2-40B4-BE49-F238E27FC236}">
                <a16:creationId xmlns:a16="http://schemas.microsoft.com/office/drawing/2014/main" id="{D2B1479F-50E2-C777-3BD6-A650B7DB7F6E}"/>
              </a:ext>
            </a:extLst>
          </p:cNvPr>
          <p:cNvSpPr>
            <a:spLocks noGrp="1"/>
          </p:cNvSpPr>
          <p:nvPr>
            <p:ph idx="1"/>
          </p:nvPr>
        </p:nvSpPr>
        <p:spPr>
          <a:xfrm>
            <a:off x="838200" y="1825625"/>
            <a:ext cx="10515600" cy="1325563"/>
          </a:xfrm>
        </p:spPr>
        <p:txBody>
          <a:bodyPr/>
          <a:lstStyle/>
          <a:p>
            <a:pPr marL="0" indent="0">
              <a:buNone/>
            </a:pPr>
            <a:r>
              <a:rPr lang="en-US" dirty="0"/>
              <a:t>A less traditional approach achieves parsimony by reducing the arbitrary feature space to a set of human-interpretable concepts (Koh, 2020). </a:t>
            </a:r>
            <a:r>
              <a:rPr lang="en-US" dirty="0">
                <a:solidFill>
                  <a:srgbClr val="4A96D9"/>
                </a:solidFill>
              </a:rPr>
              <a:t>This requires dense, concept-level annotations for every sample.</a:t>
            </a:r>
          </a:p>
          <a:p>
            <a:pPr marL="0" indent="0">
              <a:buNone/>
            </a:pPr>
            <a:endParaRPr lang="en-US" dirty="0"/>
          </a:p>
        </p:txBody>
      </p:sp>
      <p:pic>
        <p:nvPicPr>
          <p:cNvPr id="7" name="Picture 6" descr="A yellow bird with black text&#10;&#10;Description automatically generated">
            <a:extLst>
              <a:ext uri="{FF2B5EF4-FFF2-40B4-BE49-F238E27FC236}">
                <a16:creationId xmlns:a16="http://schemas.microsoft.com/office/drawing/2014/main" id="{2D6AE09A-6F12-98A0-23B3-0E24EB28ACAA}"/>
              </a:ext>
            </a:extLst>
          </p:cNvPr>
          <p:cNvPicPr>
            <a:picLocks noChangeAspect="1"/>
          </p:cNvPicPr>
          <p:nvPr/>
        </p:nvPicPr>
        <p:blipFill>
          <a:blip r:embed="rId2"/>
          <a:stretch>
            <a:fillRect/>
          </a:stretch>
        </p:blipFill>
        <p:spPr>
          <a:xfrm>
            <a:off x="1948491" y="3390300"/>
            <a:ext cx="7974563" cy="3253050"/>
          </a:xfrm>
          <a:prstGeom prst="rect">
            <a:avLst/>
          </a:prstGeom>
        </p:spPr>
      </p:pic>
    </p:spTree>
    <p:extLst>
      <p:ext uri="{BB962C8B-B14F-4D97-AF65-F5344CB8AC3E}">
        <p14:creationId xmlns:p14="http://schemas.microsoft.com/office/powerpoint/2010/main" val="3170577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F2EF-335B-B27B-FD72-E515DEA7C243}"/>
              </a:ext>
            </a:extLst>
          </p:cNvPr>
          <p:cNvSpPr>
            <a:spLocks noGrp="1"/>
          </p:cNvSpPr>
          <p:nvPr>
            <p:ph type="title"/>
          </p:nvPr>
        </p:nvSpPr>
        <p:spPr/>
        <p:txBody>
          <a:bodyPr/>
          <a:lstStyle/>
          <a:p>
            <a:r>
              <a:rPr lang="en-US" dirty="0">
                <a:solidFill>
                  <a:srgbClr val="2A5948"/>
                </a:solidFill>
              </a:rPr>
              <a:t>Concept Bottlenecks</a:t>
            </a:r>
          </a:p>
        </p:txBody>
      </p:sp>
      <p:sp>
        <p:nvSpPr>
          <p:cNvPr id="3" name="Content Placeholder 2">
            <a:extLst>
              <a:ext uri="{FF2B5EF4-FFF2-40B4-BE49-F238E27FC236}">
                <a16:creationId xmlns:a16="http://schemas.microsoft.com/office/drawing/2014/main" id="{FBF673D9-8564-8063-749A-08C747AFD51E}"/>
              </a:ext>
            </a:extLst>
          </p:cNvPr>
          <p:cNvSpPr>
            <a:spLocks noGrp="1"/>
          </p:cNvSpPr>
          <p:nvPr>
            <p:ph idx="1"/>
          </p:nvPr>
        </p:nvSpPr>
        <p:spPr>
          <a:xfrm>
            <a:off x="838200" y="1596231"/>
            <a:ext cx="10515600" cy="917575"/>
          </a:xfrm>
        </p:spPr>
        <p:txBody>
          <a:bodyPr/>
          <a:lstStyle/>
          <a:p>
            <a:pPr marL="0" indent="0">
              <a:buNone/>
            </a:pPr>
            <a:r>
              <a:rPr lang="en-US" dirty="0"/>
              <a:t>We can train this models using tuples                    and objective function:</a:t>
            </a:r>
          </a:p>
        </p:txBody>
      </p:sp>
      <p:pic>
        <p:nvPicPr>
          <p:cNvPr id="4" name="Picture 3" descr="A yellow bird with black text&#10;&#10;Description automatically generated">
            <a:extLst>
              <a:ext uri="{FF2B5EF4-FFF2-40B4-BE49-F238E27FC236}">
                <a16:creationId xmlns:a16="http://schemas.microsoft.com/office/drawing/2014/main" id="{522A182F-C737-147A-DC01-8912BB43B18D}"/>
              </a:ext>
            </a:extLst>
          </p:cNvPr>
          <p:cNvPicPr>
            <a:picLocks noChangeAspect="1"/>
          </p:cNvPicPr>
          <p:nvPr/>
        </p:nvPicPr>
        <p:blipFill>
          <a:blip r:embed="rId2"/>
          <a:stretch>
            <a:fillRect/>
          </a:stretch>
        </p:blipFill>
        <p:spPr>
          <a:xfrm>
            <a:off x="1948492" y="3603425"/>
            <a:ext cx="7196730" cy="2935750"/>
          </a:xfrm>
          <a:prstGeom prst="rect">
            <a:avLst/>
          </a:prstGeom>
        </p:spPr>
      </p:pic>
      <p:pic>
        <p:nvPicPr>
          <p:cNvPr id="7" name="Picture 6">
            <a:extLst>
              <a:ext uri="{FF2B5EF4-FFF2-40B4-BE49-F238E27FC236}">
                <a16:creationId xmlns:a16="http://schemas.microsoft.com/office/drawing/2014/main" id="{6EC9854B-1F42-AFE5-5EC6-DC2AFE358176}"/>
              </a:ext>
            </a:extLst>
          </p:cNvPr>
          <p:cNvPicPr>
            <a:picLocks noChangeAspect="1"/>
          </p:cNvPicPr>
          <p:nvPr/>
        </p:nvPicPr>
        <p:blipFill>
          <a:blip r:embed="rId3"/>
          <a:stretch>
            <a:fillRect/>
          </a:stretch>
        </p:blipFill>
        <p:spPr>
          <a:xfrm>
            <a:off x="6419385" y="1596231"/>
            <a:ext cx="1376361" cy="458787"/>
          </a:xfrm>
          <a:prstGeom prst="rect">
            <a:avLst/>
          </a:prstGeom>
        </p:spPr>
      </p:pic>
      <p:pic>
        <p:nvPicPr>
          <p:cNvPr id="8" name="Picture 7">
            <a:extLst>
              <a:ext uri="{FF2B5EF4-FFF2-40B4-BE49-F238E27FC236}">
                <a16:creationId xmlns:a16="http://schemas.microsoft.com/office/drawing/2014/main" id="{A4053E16-21E3-BDAD-ED1F-6BEE1D13FA51}"/>
              </a:ext>
            </a:extLst>
          </p:cNvPr>
          <p:cNvPicPr>
            <a:picLocks noChangeAspect="1"/>
          </p:cNvPicPr>
          <p:nvPr/>
        </p:nvPicPr>
        <p:blipFill>
          <a:blip r:embed="rId4"/>
          <a:stretch>
            <a:fillRect/>
          </a:stretch>
        </p:blipFill>
        <p:spPr>
          <a:xfrm>
            <a:off x="2209800" y="2284412"/>
            <a:ext cx="7772400" cy="1211617"/>
          </a:xfrm>
          <a:prstGeom prst="rect">
            <a:avLst/>
          </a:prstGeom>
        </p:spPr>
      </p:pic>
    </p:spTree>
    <p:extLst>
      <p:ext uri="{BB962C8B-B14F-4D97-AF65-F5344CB8AC3E}">
        <p14:creationId xmlns:p14="http://schemas.microsoft.com/office/powerpoint/2010/main" val="298913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4287C-CFEE-D952-DC70-5C89220205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57F52-FC8A-D658-BDB5-97AE803A619D}"/>
              </a:ext>
            </a:extLst>
          </p:cNvPr>
          <p:cNvSpPr>
            <a:spLocks noGrp="1"/>
          </p:cNvSpPr>
          <p:nvPr>
            <p:ph type="ctrTitle"/>
          </p:nvPr>
        </p:nvSpPr>
        <p:spPr/>
        <p:txBody>
          <a:bodyPr/>
          <a:lstStyle/>
          <a:p>
            <a:r>
              <a:rPr lang="en-US" dirty="0"/>
              <a:t>Logic</a:t>
            </a:r>
          </a:p>
        </p:txBody>
      </p:sp>
    </p:spTree>
    <p:extLst>
      <p:ext uri="{BB962C8B-B14F-4D97-AF65-F5344CB8AC3E}">
        <p14:creationId xmlns:p14="http://schemas.microsoft.com/office/powerpoint/2010/main" val="2147051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9FC8-DA21-6675-7280-EF1853912C73}"/>
              </a:ext>
            </a:extLst>
          </p:cNvPr>
          <p:cNvSpPr>
            <a:spLocks noGrp="1"/>
          </p:cNvSpPr>
          <p:nvPr>
            <p:ph type="title"/>
          </p:nvPr>
        </p:nvSpPr>
        <p:spPr/>
        <p:txBody>
          <a:bodyPr/>
          <a:lstStyle/>
          <a:p>
            <a:r>
              <a:rPr lang="en-US" dirty="0"/>
              <a:t>Main Idea</a:t>
            </a:r>
          </a:p>
        </p:txBody>
      </p:sp>
      <p:sp>
        <p:nvSpPr>
          <p:cNvPr id="3" name="Content Placeholder 2">
            <a:extLst>
              <a:ext uri="{FF2B5EF4-FFF2-40B4-BE49-F238E27FC236}">
                <a16:creationId xmlns:a16="http://schemas.microsoft.com/office/drawing/2014/main" id="{84241772-4E09-F77D-BA29-764B5297FDF2}"/>
              </a:ext>
            </a:extLst>
          </p:cNvPr>
          <p:cNvSpPr>
            <a:spLocks noGrp="1"/>
          </p:cNvSpPr>
          <p:nvPr>
            <p:ph idx="1"/>
          </p:nvPr>
        </p:nvSpPr>
        <p:spPr>
          <a:xfrm>
            <a:off x="161498" y="1974148"/>
            <a:ext cx="4135272" cy="4064814"/>
          </a:xfrm>
        </p:spPr>
        <p:txBody>
          <a:bodyPr>
            <a:normAutofit/>
          </a:bodyPr>
          <a:lstStyle/>
          <a:p>
            <a:pPr marL="0" indent="0">
              <a:buNone/>
            </a:pPr>
            <a:r>
              <a:rPr lang="en-US" dirty="0"/>
              <a:t>Let’s transition from global to local explanations. </a:t>
            </a:r>
          </a:p>
          <a:p>
            <a:pPr marL="0" indent="0">
              <a:buNone/>
            </a:pPr>
            <a:endParaRPr lang="en-US" dirty="0"/>
          </a:p>
          <a:p>
            <a:pPr marL="0" indent="0">
              <a:buNone/>
            </a:pPr>
            <a:r>
              <a:rPr lang="en-US" dirty="0"/>
              <a:t>To understand a decision, it helps to trace out every step that was taken.</a:t>
            </a:r>
          </a:p>
        </p:txBody>
      </p:sp>
      <p:pic>
        <p:nvPicPr>
          <p:cNvPr id="8" name="Picture 7" descr="A diagram of a graph&#10;&#10;Description automatically generated with medium confidence">
            <a:extLst>
              <a:ext uri="{FF2B5EF4-FFF2-40B4-BE49-F238E27FC236}">
                <a16:creationId xmlns:a16="http://schemas.microsoft.com/office/drawing/2014/main" id="{63438AE9-7AA5-8F09-4A7D-D7EE9ECB6D57}"/>
              </a:ext>
            </a:extLst>
          </p:cNvPr>
          <p:cNvPicPr>
            <a:picLocks noChangeAspect="1"/>
          </p:cNvPicPr>
          <p:nvPr/>
        </p:nvPicPr>
        <p:blipFill>
          <a:blip r:embed="rId2"/>
          <a:stretch>
            <a:fillRect/>
          </a:stretch>
        </p:blipFill>
        <p:spPr>
          <a:xfrm>
            <a:off x="4258102" y="1138252"/>
            <a:ext cx="7772400" cy="5354623"/>
          </a:xfrm>
          <a:prstGeom prst="rect">
            <a:avLst/>
          </a:prstGeom>
        </p:spPr>
      </p:pic>
      <p:sp>
        <p:nvSpPr>
          <p:cNvPr id="4" name="TextBox 3">
            <a:extLst>
              <a:ext uri="{FF2B5EF4-FFF2-40B4-BE49-F238E27FC236}">
                <a16:creationId xmlns:a16="http://schemas.microsoft.com/office/drawing/2014/main" id="{61C39D0E-74F4-0366-2F40-AEE2A8CF6569}"/>
              </a:ext>
            </a:extLst>
          </p:cNvPr>
          <p:cNvSpPr txBox="1"/>
          <p:nvPr/>
        </p:nvSpPr>
        <p:spPr>
          <a:xfrm>
            <a:off x="8647611" y="6322423"/>
            <a:ext cx="3108960" cy="369332"/>
          </a:xfrm>
          <a:prstGeom prst="rect">
            <a:avLst/>
          </a:prstGeom>
          <a:noFill/>
        </p:spPr>
        <p:txBody>
          <a:bodyPr wrap="square" rtlCol="0">
            <a:spAutoFit/>
          </a:bodyPr>
          <a:lstStyle/>
          <a:p>
            <a:r>
              <a:rPr lang="en-US" dirty="0"/>
              <a:t>(r2d3, 2015)</a:t>
            </a:r>
          </a:p>
        </p:txBody>
      </p:sp>
    </p:spTree>
    <p:extLst>
      <p:ext uri="{BB962C8B-B14F-4D97-AF65-F5344CB8AC3E}">
        <p14:creationId xmlns:p14="http://schemas.microsoft.com/office/powerpoint/2010/main" val="2071263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bird&#10;&#10;Description automatically generated">
            <a:extLst>
              <a:ext uri="{FF2B5EF4-FFF2-40B4-BE49-F238E27FC236}">
                <a16:creationId xmlns:a16="http://schemas.microsoft.com/office/drawing/2014/main" id="{948B3AB3-E3AF-BD3C-FC10-41F9ACF926D6}"/>
              </a:ext>
            </a:extLst>
          </p:cNvPr>
          <p:cNvPicPr>
            <a:picLocks noGrp="1" noChangeAspect="1"/>
          </p:cNvPicPr>
          <p:nvPr>
            <p:ph idx="1"/>
          </p:nvPr>
        </p:nvPicPr>
        <p:blipFill>
          <a:blip r:embed="rId2"/>
          <a:stretch>
            <a:fillRect/>
          </a:stretch>
        </p:blipFill>
        <p:spPr>
          <a:xfrm>
            <a:off x="5661858" y="726980"/>
            <a:ext cx="6342434" cy="6131020"/>
          </a:xfrm>
        </p:spPr>
      </p:pic>
      <p:sp>
        <p:nvSpPr>
          <p:cNvPr id="2" name="Title 1">
            <a:extLst>
              <a:ext uri="{FF2B5EF4-FFF2-40B4-BE49-F238E27FC236}">
                <a16:creationId xmlns:a16="http://schemas.microsoft.com/office/drawing/2014/main" id="{1C1B977D-3B5A-3FED-67E8-59C412715722}"/>
              </a:ext>
            </a:extLst>
          </p:cNvPr>
          <p:cNvSpPr>
            <a:spLocks noGrp="1"/>
          </p:cNvSpPr>
          <p:nvPr>
            <p:ph type="title"/>
          </p:nvPr>
        </p:nvSpPr>
        <p:spPr>
          <a:xfrm>
            <a:off x="838200" y="351477"/>
            <a:ext cx="10515600" cy="1325563"/>
          </a:xfrm>
        </p:spPr>
        <p:txBody>
          <a:bodyPr/>
          <a:lstStyle/>
          <a:p>
            <a:r>
              <a:rPr lang="en-US" dirty="0">
                <a:solidFill>
                  <a:srgbClr val="2A5948"/>
                </a:solidFill>
              </a:rPr>
              <a:t>Prototype Patch Networks</a:t>
            </a:r>
          </a:p>
        </p:txBody>
      </p:sp>
      <p:sp>
        <p:nvSpPr>
          <p:cNvPr id="6" name="Content Placeholder 2">
            <a:extLst>
              <a:ext uri="{FF2B5EF4-FFF2-40B4-BE49-F238E27FC236}">
                <a16:creationId xmlns:a16="http://schemas.microsoft.com/office/drawing/2014/main" id="{B7A063DF-D297-E3B5-C106-55C506566A72}"/>
              </a:ext>
            </a:extLst>
          </p:cNvPr>
          <p:cNvSpPr txBox="1">
            <a:spLocks/>
          </p:cNvSpPr>
          <p:nvPr/>
        </p:nvSpPr>
        <p:spPr>
          <a:xfrm>
            <a:off x="838200" y="1760083"/>
            <a:ext cx="4823658" cy="341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(Chen 2019) uses CNN features to compare new patches with those across the training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Evidence across patches is aggregated to arrive at a final classification.</a:t>
            </a:r>
          </a:p>
        </p:txBody>
      </p:sp>
    </p:spTree>
    <p:extLst>
      <p:ext uri="{BB962C8B-B14F-4D97-AF65-F5344CB8AC3E}">
        <p14:creationId xmlns:p14="http://schemas.microsoft.com/office/powerpoint/2010/main" val="3626749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F939-9297-B4F7-8B67-7883270DEF3B}"/>
              </a:ext>
            </a:extLst>
          </p:cNvPr>
          <p:cNvSpPr>
            <a:spLocks noGrp="1"/>
          </p:cNvSpPr>
          <p:nvPr>
            <p:ph type="title"/>
          </p:nvPr>
        </p:nvSpPr>
        <p:spPr/>
        <p:txBody>
          <a:bodyPr/>
          <a:lstStyle/>
          <a:p>
            <a:r>
              <a:rPr lang="en-US" dirty="0">
                <a:solidFill>
                  <a:srgbClr val="D96248"/>
                </a:solidFill>
              </a:rPr>
              <a:t>Simulatability</a:t>
            </a:r>
          </a:p>
        </p:txBody>
      </p:sp>
      <p:sp>
        <p:nvSpPr>
          <p:cNvPr id="3" name="Content Placeholder 2">
            <a:extLst>
              <a:ext uri="{FF2B5EF4-FFF2-40B4-BE49-F238E27FC236}">
                <a16:creationId xmlns:a16="http://schemas.microsoft.com/office/drawing/2014/main" id="{D0D2BAFE-02B6-9917-CE04-5F89AF64D24E}"/>
              </a:ext>
            </a:extLst>
          </p:cNvPr>
          <p:cNvSpPr>
            <a:spLocks noGrp="1"/>
          </p:cNvSpPr>
          <p:nvPr>
            <p:ph idx="1"/>
          </p:nvPr>
        </p:nvSpPr>
        <p:spPr>
          <a:xfrm>
            <a:off x="464024" y="1825624"/>
            <a:ext cx="4913195" cy="4015617"/>
          </a:xfrm>
        </p:spPr>
        <p:txBody>
          <a:bodyPr>
            <a:normAutofit/>
          </a:bodyPr>
          <a:lstStyle/>
          <a:p>
            <a:pPr marL="0" indent="0">
              <a:buNone/>
            </a:pPr>
            <a:r>
              <a:rPr lang="en-US" dirty="0"/>
              <a:t>Can a person recapitulate the reasoning process of a model to arrive at the same decision, and how long would it take?</a:t>
            </a:r>
          </a:p>
          <a:p>
            <a:pPr marL="0" indent="0">
              <a:buNone/>
            </a:pPr>
            <a:endParaRPr lang="en-US" dirty="0"/>
          </a:p>
          <a:p>
            <a:pPr marL="0" indent="0">
              <a:buNone/>
            </a:pPr>
            <a:r>
              <a:rPr lang="en-US" dirty="0">
                <a:solidFill>
                  <a:srgbClr val="4A96D9"/>
                </a:solidFill>
              </a:rPr>
              <a:t>(By this definition, even linear models may be uninterpretable)</a:t>
            </a:r>
          </a:p>
        </p:txBody>
      </p:sp>
      <p:pic>
        <p:nvPicPr>
          <p:cNvPr id="4" name="decision_tree_animate.mov">
            <a:hlinkHover r:id="" action="ppaction://ole?verb=0"/>
            <a:extLst>
              <a:ext uri="{FF2B5EF4-FFF2-40B4-BE49-F238E27FC236}">
                <a16:creationId xmlns:a16="http://schemas.microsoft.com/office/drawing/2014/main" id="{F28F0053-B551-F1A4-9C5A-38213055C3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77219" y="1690688"/>
            <a:ext cx="6494178" cy="4667251"/>
          </a:xfrm>
          <a:prstGeom prst="rect">
            <a:avLst/>
          </a:prstGeom>
        </p:spPr>
      </p:pic>
    </p:spTree>
    <p:extLst>
      <p:ext uri="{BB962C8B-B14F-4D97-AF65-F5344CB8AC3E}">
        <p14:creationId xmlns:p14="http://schemas.microsoft.com/office/powerpoint/2010/main" val="137722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E448C-B525-4830-770B-6366612D27E5}"/>
              </a:ext>
            </a:extLst>
          </p:cNvPr>
          <p:cNvSpPr>
            <a:spLocks noGrp="1"/>
          </p:cNvSpPr>
          <p:nvPr>
            <p:ph type="ctrTitle"/>
          </p:nvPr>
        </p:nvSpPr>
        <p:spPr>
          <a:xfrm>
            <a:off x="1452656" y="1444741"/>
            <a:ext cx="9357865" cy="1041901"/>
          </a:xfrm>
        </p:spPr>
        <p:txBody>
          <a:bodyPr vert="horz" lIns="91440" tIns="45720" rIns="91440" bIns="45720" rtlCol="0" anchor="ctr">
            <a:normAutofit/>
          </a:bodyPr>
          <a:lstStyle/>
          <a:p>
            <a:pPr algn="l"/>
            <a:r>
              <a:rPr lang="en-US" sz="4000" kern="1200" dirty="0">
                <a:solidFill>
                  <a:schemeClr val="accent1">
                    <a:lumMod val="75000"/>
                  </a:schemeClr>
                </a:solidFill>
                <a:latin typeface="+mj-lt"/>
                <a:ea typeface="+mj-ea"/>
                <a:cs typeface="+mj-cs"/>
              </a:rPr>
              <a:t>Interpretability</a:t>
            </a:r>
          </a:p>
        </p:txBody>
      </p:sp>
      <p:sp>
        <p:nvSpPr>
          <p:cNvPr id="3" name="Subtitle 2">
            <a:extLst>
              <a:ext uri="{FF2B5EF4-FFF2-40B4-BE49-F238E27FC236}">
                <a16:creationId xmlns:a16="http://schemas.microsoft.com/office/drawing/2014/main" id="{B54AFC49-6256-FBA6-3D9A-C08A83FF3269}"/>
              </a:ext>
            </a:extLst>
          </p:cNvPr>
          <p:cNvSpPr>
            <a:spLocks noGrp="1"/>
          </p:cNvSpPr>
          <p:nvPr>
            <p:ph type="subTitle" idx="1"/>
          </p:nvPr>
        </p:nvSpPr>
        <p:spPr>
          <a:xfrm>
            <a:off x="1452655" y="2701427"/>
            <a:ext cx="5170213" cy="727573"/>
          </a:xfrm>
        </p:spPr>
        <p:txBody>
          <a:bodyPr vert="horz" lIns="91440" tIns="45720" rIns="91440" bIns="45720" rtlCol="0">
            <a:normAutofit/>
          </a:bodyPr>
          <a:lstStyle/>
          <a:p>
            <a:pPr algn="l"/>
            <a:r>
              <a:rPr lang="en-US" sz="2800" dirty="0"/>
              <a:t>Beyond Black and White (Boxes)</a:t>
            </a:r>
          </a:p>
        </p:txBody>
      </p:sp>
      <p:sp>
        <p:nvSpPr>
          <p:cNvPr id="4" name="TextBox 3">
            <a:extLst>
              <a:ext uri="{FF2B5EF4-FFF2-40B4-BE49-F238E27FC236}">
                <a16:creationId xmlns:a16="http://schemas.microsoft.com/office/drawing/2014/main" id="{5540B876-7042-871B-1164-F80A9ABCF81D}"/>
              </a:ext>
            </a:extLst>
          </p:cNvPr>
          <p:cNvSpPr txBox="1"/>
          <p:nvPr/>
        </p:nvSpPr>
        <p:spPr>
          <a:xfrm>
            <a:off x="1452655" y="4825276"/>
            <a:ext cx="2918110" cy="1366496"/>
          </a:xfrm>
          <a:prstGeom prst="rect">
            <a:avLst/>
          </a:prstGeom>
        </p:spPr>
        <p:txBody>
          <a:bodyPr vert="horz" lIns="91440" tIns="45720" rIns="91440" bIns="45720" rtlCol="0">
            <a:normAutofit/>
          </a:bodyPr>
          <a:lstStyle/>
          <a:p>
            <a:pPr>
              <a:lnSpc>
                <a:spcPct val="90000"/>
              </a:lnSpc>
              <a:spcAft>
                <a:spcPts val="600"/>
              </a:spcAft>
            </a:pPr>
            <a:r>
              <a:rPr lang="en-US" sz="2000" dirty="0"/>
              <a:t>Kris Sankaran</a:t>
            </a:r>
          </a:p>
          <a:p>
            <a:pPr>
              <a:lnSpc>
                <a:spcPct val="90000"/>
              </a:lnSpc>
              <a:spcAft>
                <a:spcPts val="600"/>
              </a:spcAft>
            </a:pPr>
            <a:r>
              <a:rPr lang="en-US" sz="2000" dirty="0"/>
              <a:t>Holmes Group Meeting</a:t>
            </a:r>
          </a:p>
          <a:p>
            <a:pPr>
              <a:lnSpc>
                <a:spcPct val="90000"/>
              </a:lnSpc>
              <a:spcAft>
                <a:spcPts val="600"/>
              </a:spcAft>
            </a:pPr>
            <a:r>
              <a:rPr lang="en-US" sz="2000" dirty="0"/>
              <a:t>19 | January | 2024</a:t>
            </a:r>
          </a:p>
        </p:txBody>
      </p:sp>
    </p:spTree>
    <p:extLst>
      <p:ext uri="{BB962C8B-B14F-4D97-AF65-F5344CB8AC3E}">
        <p14:creationId xmlns:p14="http://schemas.microsoft.com/office/powerpoint/2010/main" val="1041947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CCF5-B1B9-6054-1197-7AD9455F7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76B2F-A803-A332-2F3B-B4295859DB76}"/>
              </a:ext>
            </a:extLst>
          </p:cNvPr>
          <p:cNvSpPr>
            <a:spLocks noGrp="1"/>
          </p:cNvSpPr>
          <p:nvPr>
            <p:ph type="ctrTitle"/>
          </p:nvPr>
        </p:nvSpPr>
        <p:spPr/>
        <p:txBody>
          <a:bodyPr/>
          <a:lstStyle/>
          <a:p>
            <a:r>
              <a:rPr lang="en-US" dirty="0"/>
              <a:t>Perturbation</a:t>
            </a:r>
          </a:p>
        </p:txBody>
      </p:sp>
    </p:spTree>
    <p:extLst>
      <p:ext uri="{BB962C8B-B14F-4D97-AF65-F5344CB8AC3E}">
        <p14:creationId xmlns:p14="http://schemas.microsoft.com/office/powerpoint/2010/main" val="9711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E2FDF-3F6A-F553-7DB5-3E3930623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949607-4CC2-5DB2-807B-890BCF433F9D}"/>
              </a:ext>
            </a:extLst>
          </p:cNvPr>
          <p:cNvSpPr>
            <a:spLocks noGrp="1"/>
          </p:cNvSpPr>
          <p:nvPr>
            <p:ph type="title"/>
          </p:nvPr>
        </p:nvSpPr>
        <p:spPr/>
        <p:txBody>
          <a:bodyPr/>
          <a:lstStyle/>
          <a:p>
            <a:r>
              <a:rPr lang="en-US" dirty="0"/>
              <a:t>Main Idea</a:t>
            </a:r>
          </a:p>
        </p:txBody>
      </p:sp>
      <p:sp>
        <p:nvSpPr>
          <p:cNvPr id="3" name="Content Placeholder 2">
            <a:extLst>
              <a:ext uri="{FF2B5EF4-FFF2-40B4-BE49-F238E27FC236}">
                <a16:creationId xmlns:a16="http://schemas.microsoft.com/office/drawing/2014/main" id="{D0FFA47C-B5A6-EB3A-C7FB-CB2319AF8E96}"/>
              </a:ext>
            </a:extLst>
          </p:cNvPr>
          <p:cNvSpPr>
            <a:spLocks noGrp="1"/>
          </p:cNvSpPr>
          <p:nvPr>
            <p:ph idx="1"/>
          </p:nvPr>
        </p:nvSpPr>
        <p:spPr>
          <a:xfrm>
            <a:off x="838200" y="1657079"/>
            <a:ext cx="10515600" cy="1504429"/>
          </a:xfrm>
        </p:spPr>
        <p:txBody>
          <a:bodyPr/>
          <a:lstStyle/>
          <a:p>
            <a:pPr marL="0" indent="0">
              <a:buNone/>
            </a:pPr>
            <a:r>
              <a:rPr lang="en-US" dirty="0"/>
              <a:t>If you want an explanation for a generic model’s decision, one approach is to perturb that input and see how the prediction could have changed.</a:t>
            </a:r>
          </a:p>
        </p:txBody>
      </p:sp>
      <p:sp>
        <p:nvSpPr>
          <p:cNvPr id="4" name="TextBox 3">
            <a:extLst>
              <a:ext uri="{FF2B5EF4-FFF2-40B4-BE49-F238E27FC236}">
                <a16:creationId xmlns:a16="http://schemas.microsoft.com/office/drawing/2014/main" id="{AE105862-7C92-DE37-0249-EC48584EA12E}"/>
              </a:ext>
            </a:extLst>
          </p:cNvPr>
          <p:cNvSpPr txBox="1"/>
          <p:nvPr/>
        </p:nvSpPr>
        <p:spPr>
          <a:xfrm>
            <a:off x="1310185" y="3630304"/>
            <a:ext cx="2442949" cy="369332"/>
          </a:xfrm>
          <a:prstGeom prst="rect">
            <a:avLst/>
          </a:prstGeom>
          <a:noFill/>
        </p:spPr>
        <p:txBody>
          <a:bodyPr wrap="square" rtlCol="0">
            <a:spAutoFit/>
          </a:bodyPr>
          <a:lstStyle/>
          <a:p>
            <a:r>
              <a:rPr lang="en-US" dirty="0"/>
              <a:t>Influence Functions</a:t>
            </a:r>
          </a:p>
        </p:txBody>
      </p:sp>
      <p:sp>
        <p:nvSpPr>
          <p:cNvPr id="5" name="TextBox 4">
            <a:extLst>
              <a:ext uri="{FF2B5EF4-FFF2-40B4-BE49-F238E27FC236}">
                <a16:creationId xmlns:a16="http://schemas.microsoft.com/office/drawing/2014/main" id="{B419EE12-25F6-2474-0F5B-640B4988AC54}"/>
              </a:ext>
            </a:extLst>
          </p:cNvPr>
          <p:cNvSpPr txBox="1"/>
          <p:nvPr/>
        </p:nvSpPr>
        <p:spPr>
          <a:xfrm>
            <a:off x="5239238" y="3630304"/>
            <a:ext cx="1564941" cy="369332"/>
          </a:xfrm>
          <a:prstGeom prst="rect">
            <a:avLst/>
          </a:prstGeom>
          <a:noFill/>
        </p:spPr>
        <p:txBody>
          <a:bodyPr wrap="square" rtlCol="0">
            <a:spAutoFit/>
          </a:bodyPr>
          <a:lstStyle/>
          <a:p>
            <a:r>
              <a:rPr lang="en-US" dirty="0"/>
              <a:t>Saliency Maps</a:t>
            </a:r>
          </a:p>
        </p:txBody>
      </p:sp>
      <p:sp>
        <p:nvSpPr>
          <p:cNvPr id="6" name="TextBox 5">
            <a:extLst>
              <a:ext uri="{FF2B5EF4-FFF2-40B4-BE49-F238E27FC236}">
                <a16:creationId xmlns:a16="http://schemas.microsoft.com/office/drawing/2014/main" id="{7FF9F3F8-FA36-577F-F96E-1B1A1A323FB1}"/>
              </a:ext>
            </a:extLst>
          </p:cNvPr>
          <p:cNvSpPr txBox="1"/>
          <p:nvPr/>
        </p:nvSpPr>
        <p:spPr>
          <a:xfrm>
            <a:off x="9021171" y="3630304"/>
            <a:ext cx="3016154" cy="369332"/>
          </a:xfrm>
          <a:prstGeom prst="rect">
            <a:avLst/>
          </a:prstGeom>
          <a:noFill/>
        </p:spPr>
        <p:txBody>
          <a:bodyPr wrap="square" rtlCol="0">
            <a:spAutoFit/>
          </a:bodyPr>
          <a:lstStyle/>
          <a:p>
            <a:r>
              <a:rPr lang="en-US" dirty="0"/>
              <a:t>Local Variable Importance</a:t>
            </a:r>
          </a:p>
        </p:txBody>
      </p:sp>
      <p:pic>
        <p:nvPicPr>
          <p:cNvPr id="2050" name="Picture 2">
            <a:extLst>
              <a:ext uri="{FF2B5EF4-FFF2-40B4-BE49-F238E27FC236}">
                <a16:creationId xmlns:a16="http://schemas.microsoft.com/office/drawing/2014/main" id="{DD56EF45-2AAD-460B-B2DA-E75971BC18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802" t="14285" r="3881" b="42195"/>
          <a:stretch/>
        </p:blipFill>
        <p:spPr bwMode="auto">
          <a:xfrm>
            <a:off x="4749735" y="4299886"/>
            <a:ext cx="2692530" cy="18578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5905962-31D2-A57E-865C-3BB80C5CDB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034" b="56096"/>
          <a:stretch/>
        </p:blipFill>
        <p:spPr bwMode="auto">
          <a:xfrm>
            <a:off x="1141236" y="4195714"/>
            <a:ext cx="2204769" cy="21586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089AEBA-2158-63E6-4917-2B6FF86140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2" t="38481" r="3457" b="10211"/>
          <a:stretch/>
        </p:blipFill>
        <p:spPr bwMode="auto">
          <a:xfrm>
            <a:off x="8148231" y="4405094"/>
            <a:ext cx="3889094" cy="131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812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FFCA3-9D89-83FB-07A1-78F58A49F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32AB4-9938-D4FB-EFF3-F7F3E823AB65}"/>
              </a:ext>
            </a:extLst>
          </p:cNvPr>
          <p:cNvSpPr>
            <a:spLocks noGrp="1"/>
          </p:cNvSpPr>
          <p:nvPr>
            <p:ph type="title"/>
          </p:nvPr>
        </p:nvSpPr>
        <p:spPr/>
        <p:txBody>
          <a:bodyPr/>
          <a:lstStyle/>
          <a:p>
            <a:r>
              <a:rPr lang="en-US" dirty="0">
                <a:solidFill>
                  <a:srgbClr val="2A5948"/>
                </a:solidFill>
              </a:rPr>
              <a:t>Integrated Gradients</a:t>
            </a:r>
          </a:p>
        </p:txBody>
      </p:sp>
      <p:sp>
        <p:nvSpPr>
          <p:cNvPr id="3" name="Content Placeholder 2">
            <a:extLst>
              <a:ext uri="{FF2B5EF4-FFF2-40B4-BE49-F238E27FC236}">
                <a16:creationId xmlns:a16="http://schemas.microsoft.com/office/drawing/2014/main" id="{2D66D634-4D8D-8FD9-F5C1-1053BEA1082D}"/>
              </a:ext>
            </a:extLst>
          </p:cNvPr>
          <p:cNvSpPr>
            <a:spLocks noGrp="1"/>
          </p:cNvSpPr>
          <p:nvPr>
            <p:ph idx="1"/>
          </p:nvPr>
        </p:nvSpPr>
        <p:spPr/>
        <p:txBody>
          <a:bodyPr/>
          <a:lstStyle/>
          <a:p>
            <a:pPr marL="0" indent="0">
              <a:buNone/>
            </a:pPr>
            <a:r>
              <a:rPr lang="en-US" dirty="0"/>
              <a:t>One idea is to perturb a reference image towards a sample and study how the classification probability changes (Sundararajan 2017, </a:t>
            </a:r>
            <a:r>
              <a:rPr lang="en-US" dirty="0" err="1"/>
              <a:t>Sturmfels</a:t>
            </a:r>
            <a:r>
              <a:rPr lang="en-US" dirty="0"/>
              <a:t> 2020).</a:t>
            </a:r>
          </a:p>
        </p:txBody>
      </p:sp>
      <p:pic>
        <p:nvPicPr>
          <p:cNvPr id="5" name="Picture 4" descr="A black and white image of a graph&#10;&#10;Description automatically generated">
            <a:extLst>
              <a:ext uri="{FF2B5EF4-FFF2-40B4-BE49-F238E27FC236}">
                <a16:creationId xmlns:a16="http://schemas.microsoft.com/office/drawing/2014/main" id="{BF359D19-9E20-E85F-136D-71A8823C70C5}"/>
              </a:ext>
            </a:extLst>
          </p:cNvPr>
          <p:cNvPicPr>
            <a:picLocks noChangeAspect="1"/>
          </p:cNvPicPr>
          <p:nvPr/>
        </p:nvPicPr>
        <p:blipFill>
          <a:blip r:embed="rId2"/>
          <a:stretch>
            <a:fillRect/>
          </a:stretch>
        </p:blipFill>
        <p:spPr>
          <a:xfrm>
            <a:off x="759157" y="3236449"/>
            <a:ext cx="10594643" cy="1921343"/>
          </a:xfrm>
          <a:prstGeom prst="rect">
            <a:avLst/>
          </a:prstGeom>
        </p:spPr>
      </p:pic>
    </p:spTree>
    <p:extLst>
      <p:ext uri="{BB962C8B-B14F-4D97-AF65-F5344CB8AC3E}">
        <p14:creationId xmlns:p14="http://schemas.microsoft.com/office/powerpoint/2010/main" val="2552104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9132C-748A-9897-CA04-05DBD8C3C843}"/>
            </a:ext>
          </a:extLst>
        </p:cNvPr>
        <p:cNvGrpSpPr/>
        <p:nvPr/>
      </p:nvGrpSpPr>
      <p:grpSpPr>
        <a:xfrm>
          <a:off x="0" y="0"/>
          <a:ext cx="0" cy="0"/>
          <a:chOff x="0" y="0"/>
          <a:chExt cx="0" cy="0"/>
        </a:xfrm>
      </p:grpSpPr>
      <p:pic>
        <p:nvPicPr>
          <p:cNvPr id="5" name="Picture 4" descr="A black and white image of a graph&#10;&#10;Description automatically generated">
            <a:extLst>
              <a:ext uri="{FF2B5EF4-FFF2-40B4-BE49-F238E27FC236}">
                <a16:creationId xmlns:a16="http://schemas.microsoft.com/office/drawing/2014/main" id="{24F41B3B-25DB-75EE-EB8B-0FD91AF0433B}"/>
              </a:ext>
            </a:extLst>
          </p:cNvPr>
          <p:cNvPicPr>
            <a:picLocks noChangeAspect="1"/>
          </p:cNvPicPr>
          <p:nvPr/>
        </p:nvPicPr>
        <p:blipFill>
          <a:blip r:embed="rId4"/>
          <a:stretch>
            <a:fillRect/>
          </a:stretch>
        </p:blipFill>
        <p:spPr>
          <a:xfrm>
            <a:off x="759157" y="1090305"/>
            <a:ext cx="10594643" cy="1921343"/>
          </a:xfrm>
          <a:prstGeom prst="rect">
            <a:avLst/>
          </a:prstGeom>
        </p:spPr>
      </p:pic>
      <p:sp>
        <p:nvSpPr>
          <p:cNvPr id="2" name="Title 1">
            <a:extLst>
              <a:ext uri="{FF2B5EF4-FFF2-40B4-BE49-F238E27FC236}">
                <a16:creationId xmlns:a16="http://schemas.microsoft.com/office/drawing/2014/main" id="{1C78B622-8349-3B79-A787-C72C70BFE651}"/>
              </a:ext>
            </a:extLst>
          </p:cNvPr>
          <p:cNvSpPr>
            <a:spLocks noGrp="1"/>
          </p:cNvSpPr>
          <p:nvPr>
            <p:ph type="title"/>
          </p:nvPr>
        </p:nvSpPr>
        <p:spPr/>
        <p:txBody>
          <a:bodyPr/>
          <a:lstStyle/>
          <a:p>
            <a:r>
              <a:rPr lang="en-US" dirty="0">
                <a:solidFill>
                  <a:srgbClr val="2A5948"/>
                </a:solidFill>
              </a:rPr>
              <a:t>Integrated Gradients</a:t>
            </a:r>
          </a:p>
        </p:txBody>
      </p:sp>
      <p:pic>
        <p:nvPicPr>
          <p:cNvPr id="4" name="integrated_gradients_animation.mov">
            <a:hlinkHover r:id="" action="ppaction://ole?verb=0"/>
            <a:extLst>
              <a:ext uri="{FF2B5EF4-FFF2-40B4-BE49-F238E27FC236}">
                <a16:creationId xmlns:a16="http://schemas.microsoft.com/office/drawing/2014/main" id="{C267F595-9B6F-8B6C-3300-E55DAFA734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0697" y="3010422"/>
            <a:ext cx="11730606" cy="3847578"/>
          </a:xfrm>
          <a:prstGeom prst="rect">
            <a:avLst/>
          </a:prstGeom>
        </p:spPr>
      </p:pic>
    </p:spTree>
    <p:extLst>
      <p:ext uri="{BB962C8B-B14F-4D97-AF65-F5344CB8AC3E}">
        <p14:creationId xmlns:p14="http://schemas.microsoft.com/office/powerpoint/2010/main" val="132578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C27F4-7772-0D29-CC52-F32C47A89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4D208-24CC-E1DC-F4A1-AAF38972E015}"/>
              </a:ext>
            </a:extLst>
          </p:cNvPr>
          <p:cNvSpPr>
            <a:spLocks noGrp="1"/>
          </p:cNvSpPr>
          <p:nvPr>
            <p:ph type="title"/>
          </p:nvPr>
        </p:nvSpPr>
        <p:spPr/>
        <p:txBody>
          <a:bodyPr/>
          <a:lstStyle/>
          <a:p>
            <a:r>
              <a:rPr lang="en-US" dirty="0"/>
              <a:t>Chromatin Organization</a:t>
            </a:r>
          </a:p>
        </p:txBody>
      </p:sp>
      <p:sp>
        <p:nvSpPr>
          <p:cNvPr id="3" name="Content Placeholder 2">
            <a:extLst>
              <a:ext uri="{FF2B5EF4-FFF2-40B4-BE49-F238E27FC236}">
                <a16:creationId xmlns:a16="http://schemas.microsoft.com/office/drawing/2014/main" id="{13834029-859F-EF4E-82B4-3BA1E03BDB6C}"/>
              </a:ext>
            </a:extLst>
          </p:cNvPr>
          <p:cNvSpPr>
            <a:spLocks noGrp="1"/>
          </p:cNvSpPr>
          <p:nvPr>
            <p:ph idx="1"/>
          </p:nvPr>
        </p:nvSpPr>
        <p:spPr>
          <a:xfrm>
            <a:off x="272955" y="5854890"/>
            <a:ext cx="11629822" cy="1003110"/>
          </a:xfrm>
        </p:spPr>
        <p:txBody>
          <a:bodyPr>
            <a:normAutofit/>
          </a:bodyPr>
          <a:lstStyle/>
          <a:p>
            <a:pPr marL="0" indent="0">
              <a:buNone/>
            </a:pPr>
            <a:r>
              <a:rPr lang="en-US" dirty="0"/>
              <a:t>Yang et al. (2023) used integrated gradients to assign base-pair level </a:t>
            </a:r>
            <a:r>
              <a:rPr lang="en-US" dirty="0" err="1"/>
              <a:t>importances</a:t>
            </a:r>
            <a:r>
              <a:rPr lang="en-US" dirty="0"/>
              <a:t> in a transformer model to predict chromatin localization.</a:t>
            </a:r>
          </a:p>
        </p:txBody>
      </p:sp>
      <p:pic>
        <p:nvPicPr>
          <p:cNvPr id="4098" name="Picture 2">
            <a:extLst>
              <a:ext uri="{FF2B5EF4-FFF2-40B4-BE49-F238E27FC236}">
                <a16:creationId xmlns:a16="http://schemas.microsoft.com/office/drawing/2014/main" id="{BE27B9DB-46BB-B713-77A5-2C578CF822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121"/>
          <a:stretch/>
        </p:blipFill>
        <p:spPr bwMode="auto">
          <a:xfrm>
            <a:off x="272955" y="1856096"/>
            <a:ext cx="11629822" cy="3698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661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9D342-30B8-677A-905F-2774BA2C5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1D8AA-C089-4EA4-B8E4-A3D4DB28F59B}"/>
              </a:ext>
            </a:extLst>
          </p:cNvPr>
          <p:cNvSpPr>
            <a:spLocks noGrp="1"/>
          </p:cNvSpPr>
          <p:nvPr>
            <p:ph type="title"/>
          </p:nvPr>
        </p:nvSpPr>
        <p:spPr/>
        <p:txBody>
          <a:bodyPr/>
          <a:lstStyle/>
          <a:p>
            <a:r>
              <a:rPr lang="en-US" dirty="0">
                <a:solidFill>
                  <a:srgbClr val="4A96D9"/>
                </a:solidFill>
              </a:rPr>
              <a:t>Sanity Checks</a:t>
            </a:r>
          </a:p>
        </p:txBody>
      </p:sp>
      <p:sp>
        <p:nvSpPr>
          <p:cNvPr id="3" name="Content Placeholder 2">
            <a:extLst>
              <a:ext uri="{FF2B5EF4-FFF2-40B4-BE49-F238E27FC236}">
                <a16:creationId xmlns:a16="http://schemas.microsoft.com/office/drawing/2014/main" id="{B22C34BD-1B19-7ED4-C64C-45FE3187D183}"/>
              </a:ext>
            </a:extLst>
          </p:cNvPr>
          <p:cNvSpPr>
            <a:spLocks noGrp="1"/>
          </p:cNvSpPr>
          <p:nvPr>
            <p:ph idx="1"/>
          </p:nvPr>
        </p:nvSpPr>
        <p:spPr>
          <a:xfrm>
            <a:off x="522515" y="1690688"/>
            <a:ext cx="11286308" cy="931223"/>
          </a:xfrm>
        </p:spPr>
        <p:txBody>
          <a:bodyPr>
            <a:normAutofit/>
          </a:bodyPr>
          <a:lstStyle/>
          <a:p>
            <a:pPr marL="0" indent="0">
              <a:buNone/>
            </a:pPr>
            <a:r>
              <a:rPr lang="en-US" dirty="0"/>
              <a:t>Evaluating local explanations is notoriously subjective. Some researchers have proposed automatic “sanity checks” (Adebayo et al. 2018).</a:t>
            </a:r>
          </a:p>
        </p:txBody>
      </p:sp>
      <p:pic>
        <p:nvPicPr>
          <p:cNvPr id="6" name="Picture 5" descr="A collage of images of different shapes&#10;&#10;Description automatically generated">
            <a:extLst>
              <a:ext uri="{FF2B5EF4-FFF2-40B4-BE49-F238E27FC236}">
                <a16:creationId xmlns:a16="http://schemas.microsoft.com/office/drawing/2014/main" id="{3CCDA4D6-CB22-2505-F9DD-6FCEC05B8B9B}"/>
              </a:ext>
            </a:extLst>
          </p:cNvPr>
          <p:cNvPicPr>
            <a:picLocks noChangeAspect="1"/>
          </p:cNvPicPr>
          <p:nvPr/>
        </p:nvPicPr>
        <p:blipFill>
          <a:blip r:embed="rId2"/>
          <a:stretch>
            <a:fillRect/>
          </a:stretch>
        </p:blipFill>
        <p:spPr>
          <a:xfrm>
            <a:off x="1558513" y="2560900"/>
            <a:ext cx="9074973" cy="3979512"/>
          </a:xfrm>
          <a:prstGeom prst="rect">
            <a:avLst/>
          </a:prstGeom>
        </p:spPr>
      </p:pic>
    </p:spTree>
    <p:extLst>
      <p:ext uri="{BB962C8B-B14F-4D97-AF65-F5344CB8AC3E}">
        <p14:creationId xmlns:p14="http://schemas.microsoft.com/office/powerpoint/2010/main" val="175371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57D1-D3E6-CBC1-04D3-76100093E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87681-CE89-4762-0AFA-41A98A73D673}"/>
              </a:ext>
            </a:extLst>
          </p:cNvPr>
          <p:cNvSpPr>
            <a:spLocks noGrp="1"/>
          </p:cNvSpPr>
          <p:nvPr>
            <p:ph type="title"/>
          </p:nvPr>
        </p:nvSpPr>
        <p:spPr/>
        <p:txBody>
          <a:bodyPr/>
          <a:lstStyle/>
          <a:p>
            <a:r>
              <a:rPr lang="en-US" dirty="0">
                <a:solidFill>
                  <a:srgbClr val="4A96D9"/>
                </a:solidFill>
              </a:rPr>
              <a:t>Impossibility Theorems</a:t>
            </a:r>
          </a:p>
        </p:txBody>
      </p:sp>
      <p:sp>
        <p:nvSpPr>
          <p:cNvPr id="3" name="Content Placeholder 2">
            <a:extLst>
              <a:ext uri="{FF2B5EF4-FFF2-40B4-BE49-F238E27FC236}">
                <a16:creationId xmlns:a16="http://schemas.microsoft.com/office/drawing/2014/main" id="{12D751D6-6FC9-5789-AF72-1A77216B7E3A}"/>
              </a:ext>
            </a:extLst>
          </p:cNvPr>
          <p:cNvSpPr>
            <a:spLocks noGrp="1"/>
          </p:cNvSpPr>
          <p:nvPr>
            <p:ph idx="1"/>
          </p:nvPr>
        </p:nvSpPr>
        <p:spPr>
          <a:xfrm>
            <a:off x="838200" y="1690688"/>
            <a:ext cx="10515600" cy="931223"/>
          </a:xfrm>
        </p:spPr>
        <p:txBody>
          <a:bodyPr/>
          <a:lstStyle/>
          <a:p>
            <a:pPr marL="0" indent="0">
              <a:buNone/>
            </a:pPr>
            <a:r>
              <a:rPr lang="en-US" sz="2800" dirty="0"/>
              <a:t>Functions that are identical within a neighborhood can receive very different explanations (Bilodeau et al., 2023).</a:t>
            </a:r>
          </a:p>
        </p:txBody>
      </p:sp>
      <p:pic>
        <p:nvPicPr>
          <p:cNvPr id="7" name="Picture 6" descr="A graph with colored lines and a white background&#10;&#10;Description automatically generated">
            <a:extLst>
              <a:ext uri="{FF2B5EF4-FFF2-40B4-BE49-F238E27FC236}">
                <a16:creationId xmlns:a16="http://schemas.microsoft.com/office/drawing/2014/main" id="{3724FE1F-F926-AB9C-3E70-1FD46FF7A08B}"/>
              </a:ext>
            </a:extLst>
          </p:cNvPr>
          <p:cNvPicPr>
            <a:picLocks noChangeAspect="1"/>
          </p:cNvPicPr>
          <p:nvPr/>
        </p:nvPicPr>
        <p:blipFill>
          <a:blip r:embed="rId2"/>
          <a:stretch>
            <a:fillRect/>
          </a:stretch>
        </p:blipFill>
        <p:spPr>
          <a:xfrm>
            <a:off x="3166161" y="2621911"/>
            <a:ext cx="5859677" cy="4101152"/>
          </a:xfrm>
          <a:prstGeom prst="rect">
            <a:avLst/>
          </a:prstGeom>
        </p:spPr>
      </p:pic>
    </p:spTree>
    <p:extLst>
      <p:ext uri="{BB962C8B-B14F-4D97-AF65-F5344CB8AC3E}">
        <p14:creationId xmlns:p14="http://schemas.microsoft.com/office/powerpoint/2010/main" val="3064165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C887D-45F0-5A64-9693-C708A8D00A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5181C-6F7E-98E5-AE37-97594EB1A13B}"/>
              </a:ext>
            </a:extLst>
          </p:cNvPr>
          <p:cNvSpPr>
            <a:spLocks noGrp="1"/>
          </p:cNvSpPr>
          <p:nvPr>
            <p:ph type="title"/>
          </p:nvPr>
        </p:nvSpPr>
        <p:spPr/>
        <p:txBody>
          <a:bodyPr/>
          <a:lstStyle/>
          <a:p>
            <a:r>
              <a:rPr lang="en-US" dirty="0"/>
              <a:t>Counterfactual Reasoning</a:t>
            </a:r>
          </a:p>
        </p:txBody>
      </p:sp>
      <p:sp>
        <p:nvSpPr>
          <p:cNvPr id="3" name="Content Placeholder 2">
            <a:extLst>
              <a:ext uri="{FF2B5EF4-FFF2-40B4-BE49-F238E27FC236}">
                <a16:creationId xmlns:a16="http://schemas.microsoft.com/office/drawing/2014/main" id="{43FF732A-36F8-3FE7-6693-47FF90AFBE3F}"/>
              </a:ext>
            </a:extLst>
          </p:cNvPr>
          <p:cNvSpPr>
            <a:spLocks noGrp="1"/>
          </p:cNvSpPr>
          <p:nvPr>
            <p:ph idx="1"/>
          </p:nvPr>
        </p:nvSpPr>
        <p:spPr>
          <a:xfrm>
            <a:off x="560408" y="1825625"/>
            <a:ext cx="6592747" cy="5142334"/>
          </a:xfrm>
        </p:spPr>
        <p:txBody>
          <a:bodyPr/>
          <a:lstStyle/>
          <a:p>
            <a:pPr marL="514350" indent="-514350">
              <a:buAutoNum type="arabicPeriod"/>
            </a:pPr>
            <a:r>
              <a:rPr lang="en-US" dirty="0"/>
              <a:t>A related local explanation technique asks how predictions change when modifying an input.</a:t>
            </a:r>
          </a:p>
          <a:p>
            <a:pPr marL="514350" indent="-514350">
              <a:buAutoNum type="arabicPeriod"/>
            </a:pPr>
            <a:endParaRPr lang="en-US" dirty="0"/>
          </a:p>
          <a:p>
            <a:pPr marL="514350" indent="-514350">
              <a:buAutoNum type="arabicPeriod"/>
            </a:pPr>
            <a:r>
              <a:rPr lang="en-US" dirty="0"/>
              <a:t>Contrast sets: Inputs that are close to another, but with opposite predictions. These can help explore the decision boundary in high-dimensional problems.</a:t>
            </a:r>
          </a:p>
        </p:txBody>
      </p:sp>
      <p:pic>
        <p:nvPicPr>
          <p:cNvPr id="5" name="Picture 4" descr="A colorful background with dots&#10;&#10;Description automatically generated">
            <a:extLst>
              <a:ext uri="{FF2B5EF4-FFF2-40B4-BE49-F238E27FC236}">
                <a16:creationId xmlns:a16="http://schemas.microsoft.com/office/drawing/2014/main" id="{E8B6F85C-DC98-9340-D286-4402D06F0402}"/>
              </a:ext>
            </a:extLst>
          </p:cNvPr>
          <p:cNvPicPr>
            <a:picLocks noChangeAspect="1"/>
          </p:cNvPicPr>
          <p:nvPr/>
        </p:nvPicPr>
        <p:blipFill>
          <a:blip r:embed="rId2"/>
          <a:stretch>
            <a:fillRect/>
          </a:stretch>
        </p:blipFill>
        <p:spPr>
          <a:xfrm>
            <a:off x="7304664" y="1046986"/>
            <a:ext cx="4887336" cy="5445889"/>
          </a:xfrm>
          <a:prstGeom prst="rect">
            <a:avLst/>
          </a:prstGeom>
        </p:spPr>
      </p:pic>
    </p:spTree>
    <p:extLst>
      <p:ext uri="{BB962C8B-B14F-4D97-AF65-F5344CB8AC3E}">
        <p14:creationId xmlns:p14="http://schemas.microsoft.com/office/powerpoint/2010/main" val="1184916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4F6C2-0A97-B324-93FC-35BCCFDBE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AA8C9-65EE-7110-5BA4-F14B97365965}"/>
              </a:ext>
            </a:extLst>
          </p:cNvPr>
          <p:cNvSpPr>
            <a:spLocks noGrp="1"/>
          </p:cNvSpPr>
          <p:nvPr>
            <p:ph type="title"/>
          </p:nvPr>
        </p:nvSpPr>
        <p:spPr/>
        <p:txBody>
          <a:bodyPr/>
          <a:lstStyle/>
          <a:p>
            <a:r>
              <a:rPr lang="en-US" dirty="0"/>
              <a:t>Counterfactual Reasoning</a:t>
            </a:r>
          </a:p>
        </p:txBody>
      </p:sp>
      <p:sp>
        <p:nvSpPr>
          <p:cNvPr id="3" name="Content Placeholder 2">
            <a:extLst>
              <a:ext uri="{FF2B5EF4-FFF2-40B4-BE49-F238E27FC236}">
                <a16:creationId xmlns:a16="http://schemas.microsoft.com/office/drawing/2014/main" id="{49067FA5-E6DD-978D-6096-5641DB0A8F60}"/>
              </a:ext>
            </a:extLst>
          </p:cNvPr>
          <p:cNvSpPr>
            <a:spLocks noGrp="1"/>
          </p:cNvSpPr>
          <p:nvPr>
            <p:ph idx="1"/>
          </p:nvPr>
        </p:nvSpPr>
        <p:spPr>
          <a:xfrm>
            <a:off x="560408" y="1825625"/>
            <a:ext cx="11500412" cy="5142334"/>
          </a:xfrm>
        </p:spPr>
        <p:txBody>
          <a:bodyPr/>
          <a:lstStyle/>
          <a:p>
            <a:pPr marL="0" indent="0">
              <a:buNone/>
            </a:pPr>
            <a:r>
              <a:rPr lang="en-US" dirty="0"/>
              <a:t>Contrast sets: Inputs that are close to another, but with opposite predictions. These can help explore the decision boundary in high-dimensional problems.</a:t>
            </a:r>
          </a:p>
        </p:txBody>
      </p:sp>
      <p:pic>
        <p:nvPicPr>
          <p:cNvPr id="6" name="Picture 5" descr="A screenshot of a chat&#10;&#10;Description automatically generated">
            <a:extLst>
              <a:ext uri="{FF2B5EF4-FFF2-40B4-BE49-F238E27FC236}">
                <a16:creationId xmlns:a16="http://schemas.microsoft.com/office/drawing/2014/main" id="{20A611FC-21A5-52E7-0FBF-303A4967F1DC}"/>
              </a:ext>
            </a:extLst>
          </p:cNvPr>
          <p:cNvPicPr>
            <a:picLocks noChangeAspect="1"/>
          </p:cNvPicPr>
          <p:nvPr/>
        </p:nvPicPr>
        <p:blipFill>
          <a:blip r:embed="rId2"/>
          <a:stretch>
            <a:fillRect/>
          </a:stretch>
        </p:blipFill>
        <p:spPr>
          <a:xfrm>
            <a:off x="2261795" y="2871876"/>
            <a:ext cx="7668409" cy="3771992"/>
          </a:xfrm>
          <a:prstGeom prst="rect">
            <a:avLst/>
          </a:prstGeom>
        </p:spPr>
      </p:pic>
    </p:spTree>
    <p:extLst>
      <p:ext uri="{BB962C8B-B14F-4D97-AF65-F5344CB8AC3E}">
        <p14:creationId xmlns:p14="http://schemas.microsoft.com/office/powerpoint/2010/main" val="939699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887C4-5DA9-75C1-3653-9048963BE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10719-446A-2FC3-E3F6-C55693C3BE74}"/>
              </a:ext>
            </a:extLst>
          </p:cNvPr>
          <p:cNvSpPr>
            <a:spLocks noGrp="1"/>
          </p:cNvSpPr>
          <p:nvPr>
            <p:ph type="title"/>
          </p:nvPr>
        </p:nvSpPr>
        <p:spPr/>
        <p:txBody>
          <a:bodyPr/>
          <a:lstStyle/>
          <a:p>
            <a:r>
              <a:rPr lang="en-US" dirty="0">
                <a:solidFill>
                  <a:srgbClr val="2A5948"/>
                </a:solidFill>
              </a:rPr>
              <a:t>Polyjuice</a:t>
            </a:r>
          </a:p>
        </p:txBody>
      </p:sp>
      <p:sp>
        <p:nvSpPr>
          <p:cNvPr id="3" name="Content Placeholder 2">
            <a:extLst>
              <a:ext uri="{FF2B5EF4-FFF2-40B4-BE49-F238E27FC236}">
                <a16:creationId xmlns:a16="http://schemas.microsoft.com/office/drawing/2014/main" id="{E3E60A2A-B8C9-2788-80F1-C44243D0AF14}"/>
              </a:ext>
            </a:extLst>
          </p:cNvPr>
          <p:cNvSpPr>
            <a:spLocks noGrp="1"/>
          </p:cNvSpPr>
          <p:nvPr>
            <p:ph idx="1"/>
          </p:nvPr>
        </p:nvSpPr>
        <p:spPr/>
        <p:txBody>
          <a:bodyPr/>
          <a:lstStyle/>
          <a:p>
            <a:pPr marL="514350" indent="-514350">
              <a:buAutoNum type="arabicPeriod"/>
            </a:pPr>
            <a:r>
              <a:rPr lang="en-US" dirty="0"/>
              <a:t>Writing counterfactuals is time-consuming, and automatic generation often misses context-dependent counterfactuals.</a:t>
            </a:r>
          </a:p>
          <a:p>
            <a:pPr marL="514350" indent="-514350">
              <a:buAutoNum type="arabicPeriod"/>
            </a:pPr>
            <a:r>
              <a:rPr lang="en-US" dirty="0"/>
              <a:t>Wu et al. (2021) fine-tuned a language model to support user-guided counterfactual generation.</a:t>
            </a:r>
          </a:p>
        </p:txBody>
      </p:sp>
      <p:pic>
        <p:nvPicPr>
          <p:cNvPr id="5" name="Picture 4" descr="A screenshot of a computer&#10;&#10;Description automatically generated">
            <a:extLst>
              <a:ext uri="{FF2B5EF4-FFF2-40B4-BE49-F238E27FC236}">
                <a16:creationId xmlns:a16="http://schemas.microsoft.com/office/drawing/2014/main" id="{AD688E0D-C5F7-D7BC-C9CF-A393F65ED742}"/>
              </a:ext>
            </a:extLst>
          </p:cNvPr>
          <p:cNvPicPr>
            <a:picLocks noChangeAspect="1"/>
          </p:cNvPicPr>
          <p:nvPr/>
        </p:nvPicPr>
        <p:blipFill>
          <a:blip r:embed="rId2"/>
          <a:stretch>
            <a:fillRect/>
          </a:stretch>
        </p:blipFill>
        <p:spPr>
          <a:xfrm>
            <a:off x="3934436" y="3920763"/>
            <a:ext cx="4911754" cy="2697947"/>
          </a:xfrm>
          <a:prstGeom prst="rect">
            <a:avLst/>
          </a:prstGeom>
        </p:spPr>
      </p:pic>
    </p:spTree>
    <p:extLst>
      <p:ext uri="{BB962C8B-B14F-4D97-AF65-F5344CB8AC3E}">
        <p14:creationId xmlns:p14="http://schemas.microsoft.com/office/powerpoint/2010/main" val="348414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C16C-5E07-4A79-56BD-31EA40611A0D}"/>
              </a:ext>
            </a:extLst>
          </p:cNvPr>
          <p:cNvSpPr>
            <a:spLocks noGrp="1"/>
          </p:cNvSpPr>
          <p:nvPr>
            <p:ph type="title"/>
          </p:nvPr>
        </p:nvSpPr>
        <p:spPr/>
        <p:txBody>
          <a:bodyPr/>
          <a:lstStyle/>
          <a:p>
            <a:r>
              <a:rPr lang="en-US" dirty="0"/>
              <a:t>Why Interpret?</a:t>
            </a:r>
          </a:p>
        </p:txBody>
      </p:sp>
      <p:sp>
        <p:nvSpPr>
          <p:cNvPr id="7" name="TextBox 6">
            <a:extLst>
              <a:ext uri="{FF2B5EF4-FFF2-40B4-BE49-F238E27FC236}">
                <a16:creationId xmlns:a16="http://schemas.microsoft.com/office/drawing/2014/main" id="{E656925A-DE19-D7AC-0DFD-664AEB3832DA}"/>
              </a:ext>
            </a:extLst>
          </p:cNvPr>
          <p:cNvSpPr txBox="1"/>
          <p:nvPr/>
        </p:nvSpPr>
        <p:spPr>
          <a:xfrm>
            <a:off x="838200" y="1799132"/>
            <a:ext cx="11229392" cy="523220"/>
          </a:xfrm>
          <a:prstGeom prst="rect">
            <a:avLst/>
          </a:prstGeom>
          <a:noFill/>
        </p:spPr>
        <p:txBody>
          <a:bodyPr wrap="square">
            <a:spAutoFit/>
          </a:bodyPr>
          <a:lstStyle/>
          <a:p>
            <a:pPr marL="0" indent="0">
              <a:buNone/>
            </a:pPr>
            <a:r>
              <a:rPr lang="en-US" sz="2800" dirty="0"/>
              <a:t>We have unprecedented tools. How can we use them wisely?</a:t>
            </a:r>
          </a:p>
        </p:txBody>
      </p:sp>
      <p:sp>
        <p:nvSpPr>
          <p:cNvPr id="10" name="TextBox 9">
            <a:extLst>
              <a:ext uri="{FF2B5EF4-FFF2-40B4-BE49-F238E27FC236}">
                <a16:creationId xmlns:a16="http://schemas.microsoft.com/office/drawing/2014/main" id="{40949474-B078-0E8F-46E1-9BFEAAA636DA}"/>
              </a:ext>
            </a:extLst>
          </p:cNvPr>
          <p:cNvSpPr txBox="1"/>
          <p:nvPr/>
        </p:nvSpPr>
        <p:spPr>
          <a:xfrm>
            <a:off x="838200" y="2623641"/>
            <a:ext cx="3771122" cy="800219"/>
          </a:xfrm>
          <a:prstGeom prst="rect">
            <a:avLst/>
          </a:prstGeom>
          <a:noFill/>
        </p:spPr>
        <p:txBody>
          <a:bodyPr wrap="square">
            <a:spAutoFit/>
          </a:bodyPr>
          <a:lstStyle/>
          <a:p>
            <a:pPr marL="0" indent="0">
              <a:buNone/>
            </a:pPr>
            <a:endParaRPr lang="en-US" dirty="0"/>
          </a:p>
          <a:p>
            <a:pPr marL="0" indent="0">
              <a:buNone/>
            </a:pPr>
            <a:r>
              <a:rPr lang="en-US" sz="2800" dirty="0"/>
              <a:t>Decision Making</a:t>
            </a:r>
          </a:p>
        </p:txBody>
      </p:sp>
      <p:sp>
        <p:nvSpPr>
          <p:cNvPr id="11" name="TextBox 10">
            <a:extLst>
              <a:ext uri="{FF2B5EF4-FFF2-40B4-BE49-F238E27FC236}">
                <a16:creationId xmlns:a16="http://schemas.microsoft.com/office/drawing/2014/main" id="{2810F4E8-8130-7B1B-AA1D-94DA7266E311}"/>
              </a:ext>
            </a:extLst>
          </p:cNvPr>
          <p:cNvSpPr txBox="1"/>
          <p:nvPr/>
        </p:nvSpPr>
        <p:spPr>
          <a:xfrm>
            <a:off x="5021425" y="2623641"/>
            <a:ext cx="3771122" cy="800219"/>
          </a:xfrm>
          <a:prstGeom prst="rect">
            <a:avLst/>
          </a:prstGeom>
          <a:noFill/>
        </p:spPr>
        <p:txBody>
          <a:bodyPr wrap="square">
            <a:spAutoFit/>
          </a:bodyPr>
          <a:lstStyle/>
          <a:p>
            <a:pPr marL="0" indent="0">
              <a:buNone/>
            </a:pPr>
            <a:endParaRPr lang="en-US" dirty="0"/>
          </a:p>
          <a:p>
            <a:pPr marL="0" indent="0">
              <a:buNone/>
            </a:pPr>
            <a:r>
              <a:rPr lang="en-US" sz="2800" dirty="0"/>
              <a:t>Scientific Discovery</a:t>
            </a:r>
          </a:p>
        </p:txBody>
      </p:sp>
      <p:sp>
        <p:nvSpPr>
          <p:cNvPr id="12" name="TextBox 11">
            <a:extLst>
              <a:ext uri="{FF2B5EF4-FFF2-40B4-BE49-F238E27FC236}">
                <a16:creationId xmlns:a16="http://schemas.microsoft.com/office/drawing/2014/main" id="{1327839F-5D04-00D9-F28E-833E5BBE416A}"/>
              </a:ext>
            </a:extLst>
          </p:cNvPr>
          <p:cNvSpPr txBox="1"/>
          <p:nvPr/>
        </p:nvSpPr>
        <p:spPr>
          <a:xfrm>
            <a:off x="9726388" y="2623641"/>
            <a:ext cx="1984308" cy="800219"/>
          </a:xfrm>
          <a:prstGeom prst="rect">
            <a:avLst/>
          </a:prstGeom>
          <a:noFill/>
        </p:spPr>
        <p:txBody>
          <a:bodyPr wrap="square">
            <a:spAutoFit/>
          </a:bodyPr>
          <a:lstStyle/>
          <a:p>
            <a:pPr marL="0" indent="0">
              <a:buNone/>
            </a:pPr>
            <a:endParaRPr lang="en-US" dirty="0"/>
          </a:p>
          <a:p>
            <a:pPr marL="0" indent="0">
              <a:buNone/>
            </a:pPr>
            <a:r>
              <a:rPr lang="en-US" sz="2800" dirty="0"/>
              <a:t>Design</a:t>
            </a:r>
          </a:p>
        </p:txBody>
      </p:sp>
      <p:pic>
        <p:nvPicPr>
          <p:cNvPr id="4" name="Picture 3">
            <a:extLst>
              <a:ext uri="{FF2B5EF4-FFF2-40B4-BE49-F238E27FC236}">
                <a16:creationId xmlns:a16="http://schemas.microsoft.com/office/drawing/2014/main" id="{E3F98A83-3D52-F976-6762-A4D149682CC3}"/>
              </a:ext>
            </a:extLst>
          </p:cNvPr>
          <p:cNvPicPr>
            <a:picLocks noChangeAspect="1"/>
          </p:cNvPicPr>
          <p:nvPr/>
        </p:nvPicPr>
        <p:blipFill rotWithShape="1">
          <a:blip r:embed="rId3"/>
          <a:srcRect b="16919"/>
          <a:stretch/>
        </p:blipFill>
        <p:spPr>
          <a:xfrm>
            <a:off x="1221993" y="3771712"/>
            <a:ext cx="1732108" cy="1439051"/>
          </a:xfrm>
          <a:prstGeom prst="rect">
            <a:avLst/>
          </a:prstGeom>
        </p:spPr>
      </p:pic>
      <p:pic>
        <p:nvPicPr>
          <p:cNvPr id="5" name="Picture 4">
            <a:extLst>
              <a:ext uri="{FF2B5EF4-FFF2-40B4-BE49-F238E27FC236}">
                <a16:creationId xmlns:a16="http://schemas.microsoft.com/office/drawing/2014/main" id="{028BF978-51A5-067C-CAB4-2645D623BAD7}"/>
              </a:ext>
            </a:extLst>
          </p:cNvPr>
          <p:cNvPicPr>
            <a:picLocks noChangeAspect="1"/>
          </p:cNvPicPr>
          <p:nvPr/>
        </p:nvPicPr>
        <p:blipFill rotWithShape="1">
          <a:blip r:embed="rId4"/>
          <a:srcRect b="18200"/>
          <a:stretch/>
        </p:blipFill>
        <p:spPr>
          <a:xfrm>
            <a:off x="5426941" y="3532304"/>
            <a:ext cx="2051909" cy="1678460"/>
          </a:xfrm>
          <a:prstGeom prst="rect">
            <a:avLst/>
          </a:prstGeom>
        </p:spPr>
      </p:pic>
      <p:pic>
        <p:nvPicPr>
          <p:cNvPr id="6" name="Picture 5">
            <a:extLst>
              <a:ext uri="{FF2B5EF4-FFF2-40B4-BE49-F238E27FC236}">
                <a16:creationId xmlns:a16="http://schemas.microsoft.com/office/drawing/2014/main" id="{C8259749-EBD9-5CFA-0970-A6CA86257F44}"/>
              </a:ext>
            </a:extLst>
          </p:cNvPr>
          <p:cNvPicPr>
            <a:picLocks noChangeAspect="1"/>
          </p:cNvPicPr>
          <p:nvPr/>
        </p:nvPicPr>
        <p:blipFill rotWithShape="1">
          <a:blip r:embed="rId5"/>
          <a:srcRect b="13339"/>
          <a:stretch/>
        </p:blipFill>
        <p:spPr>
          <a:xfrm>
            <a:off x="9726388" y="3771712"/>
            <a:ext cx="1439051" cy="1247097"/>
          </a:xfrm>
          <a:prstGeom prst="rect">
            <a:avLst/>
          </a:prstGeom>
        </p:spPr>
      </p:pic>
    </p:spTree>
    <p:extLst>
      <p:ext uri="{BB962C8B-B14F-4D97-AF65-F5344CB8AC3E}">
        <p14:creationId xmlns:p14="http://schemas.microsoft.com/office/powerpoint/2010/main" val="3622771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6E5AE-D9D6-459F-8C2F-6B9A961B5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F33A8-8FF9-B409-D621-56B685370CA0}"/>
              </a:ext>
            </a:extLst>
          </p:cNvPr>
          <p:cNvSpPr>
            <a:spLocks noGrp="1"/>
          </p:cNvSpPr>
          <p:nvPr>
            <p:ph type="title"/>
          </p:nvPr>
        </p:nvSpPr>
        <p:spPr/>
        <p:txBody>
          <a:bodyPr/>
          <a:lstStyle/>
          <a:p>
            <a:r>
              <a:rPr lang="en-US" dirty="0"/>
              <a:t>Editing</a:t>
            </a:r>
          </a:p>
        </p:txBody>
      </p:sp>
      <p:sp>
        <p:nvSpPr>
          <p:cNvPr id="3" name="Content Placeholder 2">
            <a:extLst>
              <a:ext uri="{FF2B5EF4-FFF2-40B4-BE49-F238E27FC236}">
                <a16:creationId xmlns:a16="http://schemas.microsoft.com/office/drawing/2014/main" id="{8D0B899E-154C-9D62-69E0-1E11A64089AB}"/>
              </a:ext>
            </a:extLst>
          </p:cNvPr>
          <p:cNvSpPr>
            <a:spLocks noGrp="1"/>
          </p:cNvSpPr>
          <p:nvPr>
            <p:ph idx="1"/>
          </p:nvPr>
        </p:nvSpPr>
        <p:spPr>
          <a:xfrm>
            <a:off x="588917" y="1838688"/>
            <a:ext cx="11014166" cy="4351338"/>
          </a:xfrm>
        </p:spPr>
        <p:txBody>
          <a:bodyPr/>
          <a:lstStyle/>
          <a:p>
            <a:pPr marL="514350" indent="-514350">
              <a:buAutoNum type="arabicPeriod"/>
            </a:pPr>
            <a:r>
              <a:rPr lang="en-US" dirty="0"/>
              <a:t>Related to counterfactuals, you can </a:t>
            </a:r>
            <a:r>
              <a:rPr lang="en-US" dirty="0">
                <a:solidFill>
                  <a:srgbClr val="D96248"/>
                </a:solidFill>
              </a:rPr>
              <a:t>ask users to “flip” model predictions by editing inputs, after first training them with (input, explanation, label) tuples.</a:t>
            </a:r>
          </a:p>
          <a:p>
            <a:pPr marL="514350" indent="-514350">
              <a:buAutoNum type="arabicPeriod"/>
            </a:pPr>
            <a:endParaRPr lang="en-US" dirty="0">
              <a:solidFill>
                <a:srgbClr val="D96248"/>
              </a:solidFill>
            </a:endParaRPr>
          </a:p>
          <a:p>
            <a:pPr marL="514350" indent="-514350">
              <a:buAutoNum type="arabicPeriod"/>
            </a:pPr>
            <a:r>
              <a:rPr lang="en-US" dirty="0"/>
              <a:t>This is often easier than simulating a model’s prediction. </a:t>
            </a:r>
            <a:r>
              <a:rPr lang="en-US" dirty="0">
                <a:solidFill>
                  <a:srgbClr val="4A96D9"/>
                </a:solidFill>
              </a:rPr>
              <a:t>For many types of explanations, users are no better at flipping labels compared to when the explanations are omitted </a:t>
            </a:r>
            <a:r>
              <a:rPr lang="en-US" dirty="0"/>
              <a:t>(Arora et al., 2021).</a:t>
            </a:r>
          </a:p>
        </p:txBody>
      </p:sp>
    </p:spTree>
    <p:extLst>
      <p:ext uri="{BB962C8B-B14F-4D97-AF65-F5344CB8AC3E}">
        <p14:creationId xmlns:p14="http://schemas.microsoft.com/office/powerpoint/2010/main" val="992899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E2936-50FB-90A2-5329-87D2440FE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1FD991-1FFB-7955-40CC-E6CB991B8C42}"/>
              </a:ext>
            </a:extLst>
          </p:cNvPr>
          <p:cNvSpPr>
            <a:spLocks noGrp="1"/>
          </p:cNvSpPr>
          <p:nvPr>
            <p:ph type="ctrTitle"/>
          </p:nvPr>
        </p:nvSpPr>
        <p:spPr/>
        <p:txBody>
          <a:bodyPr/>
          <a:lstStyle/>
          <a:p>
            <a:r>
              <a:rPr lang="en-US" dirty="0"/>
              <a:t>Interactivity and Augmentation</a:t>
            </a:r>
          </a:p>
        </p:txBody>
      </p:sp>
    </p:spTree>
    <p:extLst>
      <p:ext uri="{BB962C8B-B14F-4D97-AF65-F5344CB8AC3E}">
        <p14:creationId xmlns:p14="http://schemas.microsoft.com/office/powerpoint/2010/main" val="2772160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1892A-5111-82DF-A2DF-83F376481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09792F-8DEC-E8E2-8A33-71462DC89352}"/>
              </a:ext>
            </a:extLst>
          </p:cNvPr>
          <p:cNvSpPr>
            <a:spLocks noGrp="1"/>
          </p:cNvSpPr>
          <p:nvPr>
            <p:ph type="title"/>
          </p:nvPr>
        </p:nvSpPr>
        <p:spPr/>
        <p:txBody>
          <a:bodyPr/>
          <a:lstStyle/>
          <a:p>
            <a:r>
              <a:rPr lang="en-US" dirty="0"/>
              <a:t>Oversight and Insight (Doshi-Velez 2023)</a:t>
            </a:r>
          </a:p>
        </p:txBody>
      </p:sp>
      <p:sp>
        <p:nvSpPr>
          <p:cNvPr id="3" name="Content Placeholder 2">
            <a:extLst>
              <a:ext uri="{FF2B5EF4-FFF2-40B4-BE49-F238E27FC236}">
                <a16:creationId xmlns:a16="http://schemas.microsoft.com/office/drawing/2014/main" id="{4B6E17F1-DD1C-FE6D-1CA6-55D44CE64792}"/>
              </a:ext>
            </a:extLst>
          </p:cNvPr>
          <p:cNvSpPr>
            <a:spLocks noGrp="1"/>
          </p:cNvSpPr>
          <p:nvPr>
            <p:ph idx="1"/>
          </p:nvPr>
        </p:nvSpPr>
        <p:spPr>
          <a:xfrm>
            <a:off x="838200" y="1825625"/>
            <a:ext cx="10861964" cy="4351338"/>
          </a:xfrm>
        </p:spPr>
        <p:txBody>
          <a:bodyPr>
            <a:normAutofit/>
          </a:bodyPr>
          <a:lstStyle/>
          <a:p>
            <a:pPr marL="514350" indent="-514350">
              <a:buAutoNum type="arabicPeriod"/>
            </a:pPr>
            <a:r>
              <a:rPr lang="en-US" dirty="0"/>
              <a:t>We use interpretable models and </a:t>
            </a:r>
            <a:r>
              <a:rPr lang="en-US" dirty="0" err="1"/>
              <a:t>explainability</a:t>
            </a:r>
            <a:r>
              <a:rPr lang="en-US" dirty="0"/>
              <a:t> techniques to audit and learn from machine learning models.</a:t>
            </a:r>
          </a:p>
          <a:p>
            <a:pPr marL="514350" indent="-514350">
              <a:buAutoNum type="arabicPeriod"/>
            </a:pPr>
            <a:endParaRPr lang="en-US" dirty="0"/>
          </a:p>
          <a:p>
            <a:pPr marL="514350" indent="-514350">
              <a:buAutoNum type="arabicPeriod"/>
            </a:pPr>
            <a:r>
              <a:rPr lang="en-US" dirty="0"/>
              <a:t>Good ML models are not enough: </a:t>
            </a:r>
            <a:r>
              <a:rPr lang="en-US" i="1" dirty="0"/>
              <a:t>We also want good mental models</a:t>
            </a:r>
            <a:r>
              <a:rPr lang="en-US" dirty="0"/>
              <a:t>.</a:t>
            </a:r>
          </a:p>
          <a:p>
            <a:pPr marL="514350" indent="-514350">
              <a:buAutoNum type="arabicPeriod"/>
            </a:pPr>
            <a:endParaRPr lang="en-US" dirty="0"/>
          </a:p>
          <a:p>
            <a:pPr marL="514350" indent="-514350">
              <a:buAutoNum type="arabicPeriod"/>
            </a:pPr>
            <a:r>
              <a:rPr lang="en-US" dirty="0"/>
              <a:t>It’s not possible to measure this type of improvement in a vacuum. </a:t>
            </a:r>
            <a:r>
              <a:rPr lang="en-US" dirty="0">
                <a:solidFill>
                  <a:srgbClr val="D96248"/>
                </a:solidFill>
              </a:rPr>
              <a:t>Some audiences where these methods have been evaluated: Data scientists, graduate students, course students, Mechanical Turk.</a:t>
            </a:r>
          </a:p>
        </p:txBody>
      </p:sp>
    </p:spTree>
    <p:extLst>
      <p:ext uri="{BB962C8B-B14F-4D97-AF65-F5344CB8AC3E}">
        <p14:creationId xmlns:p14="http://schemas.microsoft.com/office/powerpoint/2010/main" val="1478806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A40A1-C6C2-37FF-138A-1A6E0ABE6F0D}"/>
              </a:ext>
            </a:extLst>
          </p:cNvPr>
          <p:cNvSpPr>
            <a:spLocks noGrp="1"/>
          </p:cNvSpPr>
          <p:nvPr>
            <p:ph type="title"/>
          </p:nvPr>
        </p:nvSpPr>
        <p:spPr/>
        <p:txBody>
          <a:bodyPr/>
          <a:lstStyle/>
          <a:p>
            <a:r>
              <a:rPr lang="en-US" dirty="0"/>
              <a:t>Intelligence Augmentation</a:t>
            </a:r>
          </a:p>
        </p:txBody>
      </p:sp>
      <p:sp>
        <p:nvSpPr>
          <p:cNvPr id="3" name="Content Placeholder 2">
            <a:extLst>
              <a:ext uri="{FF2B5EF4-FFF2-40B4-BE49-F238E27FC236}">
                <a16:creationId xmlns:a16="http://schemas.microsoft.com/office/drawing/2014/main" id="{A57A089F-1935-808D-576F-DF7E72989CE4}"/>
              </a:ext>
            </a:extLst>
          </p:cNvPr>
          <p:cNvSpPr>
            <a:spLocks noGrp="1"/>
          </p:cNvSpPr>
          <p:nvPr>
            <p:ph idx="1"/>
          </p:nvPr>
        </p:nvSpPr>
        <p:spPr>
          <a:xfrm>
            <a:off x="4063092" y="1690688"/>
            <a:ext cx="3668486" cy="1325563"/>
          </a:xfrm>
        </p:spPr>
        <p:txBody>
          <a:bodyPr>
            <a:normAutofit/>
          </a:bodyPr>
          <a:lstStyle/>
          <a:p>
            <a:pPr marL="0" indent="0">
              <a:buNone/>
            </a:pPr>
            <a:r>
              <a:rPr lang="en-US" sz="2400" dirty="0"/>
              <a:t>The oversight/insight paradigm assumes batch mode modeling.</a:t>
            </a:r>
          </a:p>
        </p:txBody>
      </p:sp>
      <p:sp>
        <p:nvSpPr>
          <p:cNvPr id="4" name="Content Placeholder 2">
            <a:extLst>
              <a:ext uri="{FF2B5EF4-FFF2-40B4-BE49-F238E27FC236}">
                <a16:creationId xmlns:a16="http://schemas.microsoft.com/office/drawing/2014/main" id="{E983735B-38F1-4143-2212-68F42864907C}"/>
              </a:ext>
            </a:extLst>
          </p:cNvPr>
          <p:cNvSpPr txBox="1">
            <a:spLocks/>
          </p:cNvSpPr>
          <p:nvPr/>
        </p:nvSpPr>
        <p:spPr>
          <a:xfrm>
            <a:off x="420189" y="3750900"/>
            <a:ext cx="2966357" cy="19053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Augmentation is more focused on interactive problem solving (Carter and Nielsen, 2017, Fong et al. 2021).</a:t>
            </a:r>
          </a:p>
        </p:txBody>
      </p:sp>
      <p:pic>
        <p:nvPicPr>
          <p:cNvPr id="9" name="Picture 8">
            <a:extLst>
              <a:ext uri="{FF2B5EF4-FFF2-40B4-BE49-F238E27FC236}">
                <a16:creationId xmlns:a16="http://schemas.microsoft.com/office/drawing/2014/main" id="{CC223DD9-41C0-0139-F999-E4C1431BAB5D}"/>
              </a:ext>
            </a:extLst>
          </p:cNvPr>
          <p:cNvPicPr>
            <a:picLocks noChangeAspect="1"/>
          </p:cNvPicPr>
          <p:nvPr/>
        </p:nvPicPr>
        <p:blipFill rotWithShape="1">
          <a:blip r:embed="rId4"/>
          <a:srcRect b="12060"/>
          <a:stretch/>
        </p:blipFill>
        <p:spPr>
          <a:xfrm>
            <a:off x="7345138" y="754985"/>
            <a:ext cx="2933700" cy="2579914"/>
          </a:xfrm>
          <a:prstGeom prst="rect">
            <a:avLst/>
          </a:prstGeom>
        </p:spPr>
      </p:pic>
      <p:pic>
        <p:nvPicPr>
          <p:cNvPr id="5" name="similarity_overlays.mov">
            <a:hlinkHover r:id="" action="ppaction://ole?verb=0"/>
            <a:extLst>
              <a:ext uri="{FF2B5EF4-FFF2-40B4-BE49-F238E27FC236}">
                <a16:creationId xmlns:a16="http://schemas.microsoft.com/office/drawing/2014/main" id="{5D4DBD7D-0A13-368C-1DAF-3DAB574ABF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86546" y="3724759"/>
            <a:ext cx="8811539" cy="2838509"/>
          </a:xfrm>
          <a:prstGeom prst="rect">
            <a:avLst/>
          </a:prstGeom>
        </p:spPr>
      </p:pic>
    </p:spTree>
    <p:extLst>
      <p:ext uri="{BB962C8B-B14F-4D97-AF65-F5344CB8AC3E}">
        <p14:creationId xmlns:p14="http://schemas.microsoft.com/office/powerpoint/2010/main" val="104655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583E3-FB8A-4CB6-852E-6A3B8936E159}"/>
              </a:ext>
            </a:extLst>
          </p:cNvPr>
          <p:cNvSpPr>
            <a:spLocks noGrp="1"/>
          </p:cNvSpPr>
          <p:nvPr>
            <p:ph type="title"/>
          </p:nvPr>
        </p:nvSpPr>
        <p:spPr/>
        <p:txBody>
          <a:bodyPr/>
          <a:lstStyle/>
          <a:p>
            <a:r>
              <a:rPr lang="en-US" dirty="0"/>
              <a:t>Shared Languages</a:t>
            </a:r>
          </a:p>
        </p:txBody>
      </p:sp>
      <p:sp>
        <p:nvSpPr>
          <p:cNvPr id="3" name="Content Placeholder 2">
            <a:extLst>
              <a:ext uri="{FF2B5EF4-FFF2-40B4-BE49-F238E27FC236}">
                <a16:creationId xmlns:a16="http://schemas.microsoft.com/office/drawing/2014/main" id="{44E505F3-1776-D951-1FA3-9B78F9E99C11}"/>
              </a:ext>
            </a:extLst>
          </p:cNvPr>
          <p:cNvSpPr>
            <a:spLocks noGrp="1"/>
          </p:cNvSpPr>
          <p:nvPr>
            <p:ph idx="1"/>
          </p:nvPr>
        </p:nvSpPr>
        <p:spPr/>
        <p:txBody>
          <a:bodyPr/>
          <a:lstStyle/>
          <a:p>
            <a:pPr marL="514350" indent="-514350">
              <a:buFont typeface="+mj-lt"/>
              <a:buAutoNum type="arabicPeriod"/>
            </a:pPr>
            <a:r>
              <a:rPr lang="en-US" dirty="0"/>
              <a:t>Effective augmentation tools serve as a medium between human and computational representations (e.g., </a:t>
            </a:r>
            <a:r>
              <a:rPr lang="en-US" dirty="0">
                <a:solidFill>
                  <a:srgbClr val="F2AC57"/>
                </a:solidFill>
              </a:rPr>
              <a:t>grammar of graphics</a:t>
            </a:r>
            <a:r>
              <a:rPr lang="en-US" dirty="0"/>
              <a:t>).</a:t>
            </a:r>
          </a:p>
          <a:p>
            <a:pPr marL="514350" indent="-514350">
              <a:buFont typeface="+mj-lt"/>
              <a:buAutoNum type="arabicPeriod"/>
            </a:pPr>
            <a:endParaRPr lang="en-US" dirty="0"/>
          </a:p>
          <a:p>
            <a:pPr marL="514350" indent="-514350">
              <a:buFont typeface="+mj-lt"/>
              <a:buAutoNum type="arabicPeriod"/>
            </a:pPr>
            <a:r>
              <a:rPr lang="en-US" dirty="0"/>
              <a:t>More interpretable tools allow us to communicate more clearly with one another and with our machines (Kim 2022, </a:t>
            </a:r>
            <a:r>
              <a:rPr lang="en-US" dirty="0" err="1"/>
              <a:t>Heer</a:t>
            </a:r>
            <a:r>
              <a:rPr lang="en-US" dirty="0"/>
              <a:t> 2022).</a:t>
            </a:r>
          </a:p>
          <a:p>
            <a:pPr marL="514350" indent="-514350">
              <a:buFont typeface="+mj-lt"/>
              <a:buAutoNum type="arabicPeriod"/>
            </a:pPr>
            <a:endParaRPr lang="en-US" dirty="0"/>
          </a:p>
          <a:p>
            <a:pPr marL="514350" indent="-514350">
              <a:buFont typeface="+mj-lt"/>
              <a:buAutoNum type="arabicPeriod"/>
            </a:pPr>
            <a:r>
              <a:rPr lang="en-US" dirty="0"/>
              <a:t>Understanding the properties of this language will allow us to design them more effectively.</a:t>
            </a:r>
          </a:p>
        </p:txBody>
      </p:sp>
    </p:spTree>
    <p:extLst>
      <p:ext uri="{BB962C8B-B14F-4D97-AF65-F5344CB8AC3E}">
        <p14:creationId xmlns:p14="http://schemas.microsoft.com/office/powerpoint/2010/main" val="465294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56715-2621-3FE8-3D01-C855273D3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F8618-1393-DE7C-9021-48F4116EDA82}"/>
              </a:ext>
            </a:extLst>
          </p:cNvPr>
          <p:cNvSpPr>
            <a:spLocks noGrp="1"/>
          </p:cNvSpPr>
          <p:nvPr>
            <p:ph type="title"/>
          </p:nvPr>
        </p:nvSpPr>
        <p:spPr>
          <a:xfrm>
            <a:off x="228600" y="365125"/>
            <a:ext cx="6477000" cy="1325563"/>
          </a:xfrm>
        </p:spPr>
        <p:txBody>
          <a:bodyPr/>
          <a:lstStyle/>
          <a:p>
            <a:r>
              <a:rPr lang="en-US" dirty="0"/>
              <a:t>Multicultural Data Science?</a:t>
            </a:r>
          </a:p>
        </p:txBody>
      </p:sp>
      <p:pic>
        <p:nvPicPr>
          <p:cNvPr id="4" name="Picture 3" descr="A paper with text and images&#10;&#10;Description automatically generated">
            <a:extLst>
              <a:ext uri="{FF2B5EF4-FFF2-40B4-BE49-F238E27FC236}">
                <a16:creationId xmlns:a16="http://schemas.microsoft.com/office/drawing/2014/main" id="{64BE5E48-4E92-7C1E-5874-2F442A5D56AF}"/>
              </a:ext>
            </a:extLst>
          </p:cNvPr>
          <p:cNvPicPr>
            <a:picLocks noChangeAspect="1"/>
          </p:cNvPicPr>
          <p:nvPr/>
        </p:nvPicPr>
        <p:blipFill>
          <a:blip r:embed="rId2"/>
          <a:stretch>
            <a:fillRect/>
          </a:stretch>
        </p:blipFill>
        <p:spPr>
          <a:xfrm>
            <a:off x="7213600" y="196850"/>
            <a:ext cx="4978400" cy="6464300"/>
          </a:xfrm>
          <a:prstGeom prst="rect">
            <a:avLst/>
          </a:prstGeom>
        </p:spPr>
      </p:pic>
      <p:sp>
        <p:nvSpPr>
          <p:cNvPr id="7" name="TextBox 6">
            <a:extLst>
              <a:ext uri="{FF2B5EF4-FFF2-40B4-BE49-F238E27FC236}">
                <a16:creationId xmlns:a16="http://schemas.microsoft.com/office/drawing/2014/main" id="{2D9F0030-BF71-299B-0CC5-F44900D5220E}"/>
              </a:ext>
            </a:extLst>
          </p:cNvPr>
          <p:cNvSpPr txBox="1"/>
          <p:nvPr/>
        </p:nvSpPr>
        <p:spPr>
          <a:xfrm>
            <a:off x="431073" y="5447212"/>
            <a:ext cx="5499463" cy="830997"/>
          </a:xfrm>
          <a:prstGeom prst="rect">
            <a:avLst/>
          </a:prstGeom>
          <a:noFill/>
        </p:spPr>
        <p:txBody>
          <a:bodyPr wrap="square" rtlCol="0">
            <a:spAutoFit/>
          </a:bodyPr>
          <a:lstStyle/>
          <a:p>
            <a:r>
              <a:rPr lang="en-US" sz="2400" dirty="0"/>
              <a:t>To develop these tools, we will have to move beyond the two cultures.</a:t>
            </a:r>
          </a:p>
        </p:txBody>
      </p:sp>
    </p:spTree>
    <p:extLst>
      <p:ext uri="{BB962C8B-B14F-4D97-AF65-F5344CB8AC3E}">
        <p14:creationId xmlns:p14="http://schemas.microsoft.com/office/powerpoint/2010/main" val="2749354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D342-A0F5-C5B0-224B-354FAF282702}"/>
              </a:ext>
            </a:extLst>
          </p:cNvPr>
          <p:cNvSpPr>
            <a:spLocks noGrp="1"/>
          </p:cNvSpPr>
          <p:nvPr>
            <p:ph type="title"/>
          </p:nvPr>
        </p:nvSpPr>
        <p:spPr/>
        <p:txBody>
          <a:bodyPr/>
          <a:lstStyle/>
          <a:p>
            <a:r>
              <a:rPr lang="en-US" dirty="0"/>
              <a:t>Supplemental Slides</a:t>
            </a:r>
          </a:p>
        </p:txBody>
      </p:sp>
      <p:sp>
        <p:nvSpPr>
          <p:cNvPr id="3" name="Content Placeholder 2">
            <a:extLst>
              <a:ext uri="{FF2B5EF4-FFF2-40B4-BE49-F238E27FC236}">
                <a16:creationId xmlns:a16="http://schemas.microsoft.com/office/drawing/2014/main" id="{C45DF096-F46D-04B0-07E5-462151AC0CA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3493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A4E1-C8FE-6614-47EB-10300A0A644A}"/>
              </a:ext>
            </a:extLst>
          </p:cNvPr>
          <p:cNvSpPr>
            <a:spLocks noGrp="1"/>
          </p:cNvSpPr>
          <p:nvPr>
            <p:ph type="title"/>
          </p:nvPr>
        </p:nvSpPr>
        <p:spPr/>
        <p:txBody>
          <a:bodyPr/>
          <a:lstStyle/>
          <a:p>
            <a:r>
              <a:rPr lang="en-US" dirty="0">
                <a:solidFill>
                  <a:srgbClr val="2A5948"/>
                </a:solidFill>
              </a:rPr>
              <a:t>Epitome Models</a:t>
            </a:r>
          </a:p>
        </p:txBody>
      </p:sp>
      <p:pic>
        <p:nvPicPr>
          <p:cNvPr id="9" name="Content Placeholder 8" descr="A collage of a dog&#10;&#10;Description automatically generated">
            <a:extLst>
              <a:ext uri="{FF2B5EF4-FFF2-40B4-BE49-F238E27FC236}">
                <a16:creationId xmlns:a16="http://schemas.microsoft.com/office/drawing/2014/main" id="{B9C8AC16-23F0-4F72-A63E-83228CAD976C}"/>
              </a:ext>
            </a:extLst>
          </p:cNvPr>
          <p:cNvPicPr>
            <a:picLocks noGrp="1" noChangeAspect="1"/>
          </p:cNvPicPr>
          <p:nvPr>
            <p:ph idx="1"/>
          </p:nvPr>
        </p:nvPicPr>
        <p:blipFill>
          <a:blip r:embed="rId2"/>
          <a:stretch>
            <a:fillRect/>
          </a:stretch>
        </p:blipFill>
        <p:spPr>
          <a:xfrm>
            <a:off x="5308980" y="1690688"/>
            <a:ext cx="5828939" cy="4957666"/>
          </a:xfrm>
        </p:spPr>
      </p:pic>
      <p:sp>
        <p:nvSpPr>
          <p:cNvPr id="10" name="Content Placeholder 2">
            <a:extLst>
              <a:ext uri="{FF2B5EF4-FFF2-40B4-BE49-F238E27FC236}">
                <a16:creationId xmlns:a16="http://schemas.microsoft.com/office/drawing/2014/main" id="{47B83F37-1A8E-7235-0475-4E125B7AA67A}"/>
              </a:ext>
            </a:extLst>
          </p:cNvPr>
          <p:cNvSpPr txBox="1">
            <a:spLocks/>
          </p:cNvSpPr>
          <p:nvPr/>
        </p:nvSpPr>
        <p:spPr>
          <a:xfrm>
            <a:off x="485322" y="1860807"/>
            <a:ext cx="4823658" cy="4940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 related idea in generative models is to construct a compressed image (“epitome”) that captures the essential image features of the input.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original image can be reconstructed by averaging patches from the epitome.</a:t>
            </a:r>
          </a:p>
        </p:txBody>
      </p:sp>
    </p:spTree>
    <p:extLst>
      <p:ext uri="{BB962C8B-B14F-4D97-AF65-F5344CB8AC3E}">
        <p14:creationId xmlns:p14="http://schemas.microsoft.com/office/powerpoint/2010/main" val="3180167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FF5A-769A-445F-BCF4-BCF7A612B6E5}"/>
              </a:ext>
            </a:extLst>
          </p:cNvPr>
          <p:cNvSpPr>
            <a:spLocks noGrp="1"/>
          </p:cNvSpPr>
          <p:nvPr>
            <p:ph type="title"/>
          </p:nvPr>
        </p:nvSpPr>
        <p:spPr/>
        <p:txBody>
          <a:bodyPr/>
          <a:lstStyle/>
          <a:p>
            <a:r>
              <a:rPr lang="en-US" dirty="0"/>
              <a:t>Why Interpret?</a:t>
            </a:r>
          </a:p>
        </p:txBody>
      </p:sp>
      <p:sp>
        <p:nvSpPr>
          <p:cNvPr id="4" name="Content Placeholder 2">
            <a:extLst>
              <a:ext uri="{FF2B5EF4-FFF2-40B4-BE49-F238E27FC236}">
                <a16:creationId xmlns:a16="http://schemas.microsoft.com/office/drawing/2014/main" id="{9647B823-6C20-A5B7-663A-7C9AAB142423}"/>
              </a:ext>
            </a:extLst>
          </p:cNvPr>
          <p:cNvSpPr>
            <a:spLocks noGrp="1"/>
          </p:cNvSpPr>
          <p:nvPr>
            <p:ph idx="1"/>
          </p:nvPr>
        </p:nvSpPr>
        <p:spPr>
          <a:xfrm>
            <a:off x="838200" y="1825625"/>
            <a:ext cx="10515600" cy="1194666"/>
          </a:xfrm>
        </p:spPr>
        <p:txBody>
          <a:bodyPr>
            <a:normAutofit/>
          </a:bodyPr>
          <a:lstStyle/>
          <a:p>
            <a:pPr marL="0" indent="0">
              <a:buNone/>
            </a:pPr>
            <a:r>
              <a:rPr lang="en-US" dirty="0"/>
              <a:t>Interpretability techniques guide us towards improved mental models of machine learning systems.</a:t>
            </a:r>
          </a:p>
        </p:txBody>
      </p:sp>
      <p:sp>
        <p:nvSpPr>
          <p:cNvPr id="6" name="Content Placeholder 2">
            <a:extLst>
              <a:ext uri="{FF2B5EF4-FFF2-40B4-BE49-F238E27FC236}">
                <a16:creationId xmlns:a16="http://schemas.microsoft.com/office/drawing/2014/main" id="{681C40A9-CB9E-11D3-8B6E-9C90BE2441CF}"/>
              </a:ext>
            </a:extLst>
          </p:cNvPr>
          <p:cNvSpPr txBox="1">
            <a:spLocks/>
          </p:cNvSpPr>
          <p:nvPr/>
        </p:nvSpPr>
        <p:spPr>
          <a:xfrm>
            <a:off x="838200" y="3103418"/>
            <a:ext cx="10515600" cy="2427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t>“it learns with each new experience, and I choose the word ‘experience’ intentionally as the machine gains consciousness” (HP62, N-I) </a:t>
            </a:r>
            <a:br>
              <a:rPr lang="en-US" i="1" dirty="0"/>
            </a:br>
            <a:r>
              <a:rPr lang="en-US" i="1" dirty="0"/>
              <a:t>-- </a:t>
            </a:r>
            <a:r>
              <a:rPr lang="en-US" dirty="0"/>
              <a:t>quoted in Smith-Renner 2020</a:t>
            </a:r>
          </a:p>
        </p:txBody>
      </p:sp>
    </p:spTree>
    <p:extLst>
      <p:ext uri="{BB962C8B-B14F-4D97-AF65-F5344CB8AC3E}">
        <p14:creationId xmlns:p14="http://schemas.microsoft.com/office/powerpoint/2010/main" val="350106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B9688-ADC2-5068-23D7-50AD05991A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B287EF-BAE8-8264-487F-01F99D499C27}"/>
              </a:ext>
            </a:extLst>
          </p:cNvPr>
          <p:cNvSpPr>
            <a:spLocks noGrp="1"/>
          </p:cNvSpPr>
          <p:nvPr>
            <p:ph type="title"/>
          </p:nvPr>
        </p:nvSpPr>
        <p:spPr/>
        <p:txBody>
          <a:bodyPr/>
          <a:lstStyle/>
          <a:p>
            <a:r>
              <a:rPr lang="en-US" dirty="0"/>
              <a:t>Why Interpret?</a:t>
            </a:r>
          </a:p>
        </p:txBody>
      </p:sp>
      <p:sp>
        <p:nvSpPr>
          <p:cNvPr id="4" name="Content Placeholder 2">
            <a:extLst>
              <a:ext uri="{FF2B5EF4-FFF2-40B4-BE49-F238E27FC236}">
                <a16:creationId xmlns:a16="http://schemas.microsoft.com/office/drawing/2014/main" id="{6D2FD50C-DD79-B67F-4E6E-21C2FA384E27}"/>
              </a:ext>
            </a:extLst>
          </p:cNvPr>
          <p:cNvSpPr>
            <a:spLocks noGrp="1"/>
          </p:cNvSpPr>
          <p:nvPr>
            <p:ph idx="1"/>
          </p:nvPr>
        </p:nvSpPr>
        <p:spPr>
          <a:xfrm>
            <a:off x="838200" y="1825625"/>
            <a:ext cx="10515600" cy="1194666"/>
          </a:xfrm>
        </p:spPr>
        <p:txBody>
          <a:bodyPr>
            <a:normAutofit/>
          </a:bodyPr>
          <a:lstStyle/>
          <a:p>
            <a:pPr marL="0" indent="0">
              <a:buNone/>
            </a:pPr>
            <a:r>
              <a:rPr lang="en-US" dirty="0"/>
              <a:t>Interpretability techniques guide us towards improved mental models of machine learning systems.</a:t>
            </a:r>
          </a:p>
        </p:txBody>
      </p:sp>
      <p:sp>
        <p:nvSpPr>
          <p:cNvPr id="6" name="Content Placeholder 2">
            <a:extLst>
              <a:ext uri="{FF2B5EF4-FFF2-40B4-BE49-F238E27FC236}">
                <a16:creationId xmlns:a16="http://schemas.microsoft.com/office/drawing/2014/main" id="{C48913E3-DF5F-EA6D-01BF-76562FB4A935}"/>
              </a:ext>
            </a:extLst>
          </p:cNvPr>
          <p:cNvSpPr txBox="1">
            <a:spLocks/>
          </p:cNvSpPr>
          <p:nvPr/>
        </p:nvSpPr>
        <p:spPr>
          <a:xfrm>
            <a:off x="838200" y="3103417"/>
            <a:ext cx="10515600" cy="3754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t>“it learns with each new experience, and I choose the word ‘experience’ intentionally as the machine gains consciousness” (HP62, N-I) </a:t>
            </a:r>
            <a:br>
              <a:rPr lang="en-US" i="1" dirty="0"/>
            </a:br>
            <a:r>
              <a:rPr lang="en-US" i="1" dirty="0"/>
              <a:t>-- </a:t>
            </a:r>
            <a:r>
              <a:rPr lang="en-US" dirty="0"/>
              <a:t>quoted in Smith-Renner 2020</a:t>
            </a:r>
          </a:p>
          <a:p>
            <a:pPr marL="0" indent="0">
              <a:buFont typeface="Arial" panose="020B0604020202020204" pitchFamily="34" charset="0"/>
              <a:buNone/>
            </a:pPr>
            <a:endParaRPr lang="en-US" dirty="0"/>
          </a:p>
          <a:p>
            <a:pPr marL="0" indent="0">
              <a:buFont typeface="Arial" panose="020B0604020202020204" pitchFamily="34" charset="0"/>
              <a:buNone/>
            </a:pPr>
            <a:r>
              <a:rPr lang="en-US" b="0" i="1" dirty="0">
                <a:solidFill>
                  <a:srgbClr val="000000"/>
                </a:solidFill>
                <a:effectLst/>
                <a:latin typeface="Independent"/>
              </a:rPr>
              <a:t>It’s supposed to be just an early checkpoint in an effort Hassabis describes as the Apollo program of artificial intelligence, aimed at “solving intelligence, and then using that to solve everything else.”</a:t>
            </a:r>
            <a:br>
              <a:rPr lang="en-US" b="0" i="0" dirty="0">
                <a:solidFill>
                  <a:srgbClr val="000000"/>
                </a:solidFill>
                <a:effectLst/>
                <a:latin typeface="Independent"/>
              </a:rPr>
            </a:br>
            <a:r>
              <a:rPr lang="en-US" b="0" i="0" dirty="0">
                <a:solidFill>
                  <a:srgbClr val="000000"/>
                </a:solidFill>
                <a:effectLst/>
                <a:latin typeface="Independent"/>
              </a:rPr>
              <a:t>-- quoted in </a:t>
            </a:r>
            <a:r>
              <a:rPr lang="en-US" b="0" i="0" dirty="0" err="1">
                <a:solidFill>
                  <a:srgbClr val="000000"/>
                </a:solidFill>
                <a:effectLst/>
                <a:latin typeface="Independent"/>
              </a:rPr>
              <a:t>Simonite</a:t>
            </a:r>
            <a:r>
              <a:rPr lang="en-US" b="0" i="0" dirty="0">
                <a:solidFill>
                  <a:srgbClr val="000000"/>
                </a:solidFill>
                <a:effectLst/>
                <a:latin typeface="Independent"/>
              </a:rPr>
              <a:t> 2016</a:t>
            </a:r>
            <a:endParaRPr lang="en-US" dirty="0"/>
          </a:p>
        </p:txBody>
      </p:sp>
    </p:spTree>
    <p:extLst>
      <p:ext uri="{BB962C8B-B14F-4D97-AF65-F5344CB8AC3E}">
        <p14:creationId xmlns:p14="http://schemas.microsoft.com/office/powerpoint/2010/main" val="337089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653B-459E-A2DF-82B7-B1AA023A1598}"/>
              </a:ext>
            </a:extLst>
          </p:cNvPr>
          <p:cNvSpPr>
            <a:spLocks noGrp="1"/>
          </p:cNvSpPr>
          <p:nvPr>
            <p:ph type="title"/>
          </p:nvPr>
        </p:nvSpPr>
        <p:spPr/>
        <p:txBody>
          <a:bodyPr/>
          <a:lstStyle/>
          <a:p>
            <a:r>
              <a:rPr lang="en-US" dirty="0"/>
              <a:t>Historical Context</a:t>
            </a:r>
          </a:p>
        </p:txBody>
      </p:sp>
      <p:sp>
        <p:nvSpPr>
          <p:cNvPr id="3" name="Content Placeholder 2">
            <a:extLst>
              <a:ext uri="{FF2B5EF4-FFF2-40B4-BE49-F238E27FC236}">
                <a16:creationId xmlns:a16="http://schemas.microsoft.com/office/drawing/2014/main" id="{5B53DBFB-D063-7BBB-6FB1-B74B83C74AE5}"/>
              </a:ext>
            </a:extLst>
          </p:cNvPr>
          <p:cNvSpPr>
            <a:spLocks noGrp="1"/>
          </p:cNvSpPr>
          <p:nvPr>
            <p:ph idx="1"/>
          </p:nvPr>
        </p:nvSpPr>
        <p:spPr>
          <a:xfrm>
            <a:off x="838200" y="1825624"/>
            <a:ext cx="7620000" cy="5032375"/>
          </a:xfrm>
        </p:spPr>
        <p:txBody>
          <a:bodyPr/>
          <a:lstStyle/>
          <a:p>
            <a:pPr marL="514350" indent="-514350">
              <a:buFont typeface="Arial" panose="020B0604020202020204" pitchFamily="34" charset="0"/>
              <a:buAutoNum type="arabicPeriod"/>
            </a:pPr>
            <a:r>
              <a:rPr lang="en-US" dirty="0"/>
              <a:t>After a wave of interpretability methods, a period of critical self-reflection (Lipton 2018, Adebayo 2018, Murdoch 2019, Rudin 2019).</a:t>
            </a:r>
          </a:p>
          <a:p>
            <a:pPr marL="514350" indent="-514350">
              <a:buAutoNum type="arabicPeriod"/>
            </a:pPr>
            <a:endParaRPr lang="en-US" dirty="0"/>
          </a:p>
          <a:p>
            <a:pPr marL="514350" indent="-514350">
              <a:buFont typeface="Arial" panose="020B0604020202020204" pitchFamily="34" charset="0"/>
              <a:buAutoNum type="arabicPeriod"/>
            </a:pPr>
            <a:r>
              <a:rPr lang="en-US" dirty="0"/>
              <a:t>Success depends on people + machines, a step beyond the usual ML abstractions.</a:t>
            </a:r>
          </a:p>
          <a:p>
            <a:pPr marL="514350" indent="-514350">
              <a:buAutoNum type="arabicPeriod"/>
            </a:pPr>
            <a:endParaRPr lang="en-US" dirty="0"/>
          </a:p>
          <a:p>
            <a:pPr marL="514350" indent="-514350">
              <a:buAutoNum type="arabicPeriod"/>
            </a:pPr>
            <a:r>
              <a:rPr lang="en-US" dirty="0"/>
              <a:t>Systematic progress depends on shared tasks, objective evaluation, and substantive theory -- these are beginning to emerge.</a:t>
            </a:r>
          </a:p>
          <a:p>
            <a:pPr marL="514350" indent="-514350">
              <a:buAutoNum type="arabicPeriod"/>
            </a:pPr>
            <a:endParaRPr lang="en-US" dirty="0"/>
          </a:p>
        </p:txBody>
      </p:sp>
      <p:pic>
        <p:nvPicPr>
          <p:cNvPr id="5" name="Picture 4" descr="A blue and black sign&#10;&#10;Description automatically generated">
            <a:extLst>
              <a:ext uri="{FF2B5EF4-FFF2-40B4-BE49-F238E27FC236}">
                <a16:creationId xmlns:a16="http://schemas.microsoft.com/office/drawing/2014/main" id="{9EAE5373-9B0D-F414-DBFD-4DBCB0ABCD10}"/>
              </a:ext>
            </a:extLst>
          </p:cNvPr>
          <p:cNvPicPr>
            <a:picLocks noChangeAspect="1"/>
          </p:cNvPicPr>
          <p:nvPr/>
        </p:nvPicPr>
        <p:blipFill>
          <a:blip r:embed="rId2"/>
          <a:stretch>
            <a:fillRect/>
          </a:stretch>
        </p:blipFill>
        <p:spPr>
          <a:xfrm>
            <a:off x="8458200" y="1485900"/>
            <a:ext cx="3507679" cy="4833256"/>
          </a:xfrm>
          <a:prstGeom prst="rect">
            <a:avLst/>
          </a:prstGeom>
        </p:spPr>
      </p:pic>
    </p:spTree>
    <p:extLst>
      <p:ext uri="{BB962C8B-B14F-4D97-AF65-F5344CB8AC3E}">
        <p14:creationId xmlns:p14="http://schemas.microsoft.com/office/powerpoint/2010/main" val="3125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0F6A6-B9D7-0186-AE8C-13EE55C5E6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3D9EE-8B81-9117-28A1-A8BDC518C580}"/>
              </a:ext>
            </a:extLst>
          </p:cNvPr>
          <p:cNvSpPr>
            <a:spLocks noGrp="1"/>
          </p:cNvSpPr>
          <p:nvPr>
            <p:ph type="title"/>
          </p:nvPr>
        </p:nvSpPr>
        <p:spPr/>
        <p:txBody>
          <a:bodyPr/>
          <a:lstStyle/>
          <a:p>
            <a:r>
              <a:rPr lang="en-US" dirty="0"/>
              <a:t>Vocabulary</a:t>
            </a:r>
          </a:p>
        </p:txBody>
      </p:sp>
      <p:sp>
        <p:nvSpPr>
          <p:cNvPr id="3" name="Content Placeholder 2">
            <a:extLst>
              <a:ext uri="{FF2B5EF4-FFF2-40B4-BE49-F238E27FC236}">
                <a16:creationId xmlns:a16="http://schemas.microsoft.com/office/drawing/2014/main" id="{B643F874-2A43-00F0-CEEE-495BCAB357F4}"/>
              </a:ext>
            </a:extLst>
          </p:cNvPr>
          <p:cNvSpPr>
            <a:spLocks noGrp="1"/>
          </p:cNvSpPr>
          <p:nvPr>
            <p:ph idx="1"/>
          </p:nvPr>
        </p:nvSpPr>
        <p:spPr>
          <a:xfrm>
            <a:off x="838200" y="1825624"/>
            <a:ext cx="10515600" cy="4892417"/>
          </a:xfrm>
        </p:spPr>
        <p:txBody>
          <a:bodyPr>
            <a:normAutofit/>
          </a:bodyPr>
          <a:lstStyle/>
          <a:p>
            <a:pPr marL="514350" indent="-514350">
              <a:buAutoNum type="arabicPeriod"/>
            </a:pPr>
            <a:r>
              <a:rPr lang="en-US" b="1" dirty="0"/>
              <a:t>Interpretable Model</a:t>
            </a:r>
            <a:r>
              <a:rPr lang="en-US" dirty="0"/>
              <a:t>: A model that, by virtue of its design, is easy for its stakeholders to accurately describe and alter.</a:t>
            </a:r>
          </a:p>
          <a:p>
            <a:pPr marL="514350" indent="-514350">
              <a:buAutoNum type="arabicPeriod"/>
            </a:pPr>
            <a:r>
              <a:rPr lang="en-US" b="1" dirty="0" err="1"/>
              <a:t>Explainability</a:t>
            </a:r>
            <a:r>
              <a:rPr lang="en-US" b="1" dirty="0"/>
              <a:t> Technique</a:t>
            </a:r>
            <a:r>
              <a:rPr lang="en-US" dirty="0"/>
              <a:t>: A method that shapes our mental models about black box systems.</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6438D9EF-2A9D-C912-97A7-4314C1BFED61}"/>
              </a:ext>
            </a:extLst>
          </p:cNvPr>
          <p:cNvPicPr>
            <a:picLocks noChangeAspect="1"/>
          </p:cNvPicPr>
          <p:nvPr/>
        </p:nvPicPr>
        <p:blipFill>
          <a:blip r:embed="rId2"/>
          <a:stretch>
            <a:fillRect/>
          </a:stretch>
        </p:blipFill>
        <p:spPr>
          <a:xfrm>
            <a:off x="2393043" y="3359795"/>
            <a:ext cx="7159171" cy="3358246"/>
          </a:xfrm>
          <a:prstGeom prst="rect">
            <a:avLst/>
          </a:prstGeom>
        </p:spPr>
      </p:pic>
    </p:spTree>
    <p:extLst>
      <p:ext uri="{BB962C8B-B14F-4D97-AF65-F5344CB8AC3E}">
        <p14:creationId xmlns:p14="http://schemas.microsoft.com/office/powerpoint/2010/main" val="162300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8FC0-6812-7B41-5E79-03682ECC7EA2}"/>
              </a:ext>
            </a:extLst>
          </p:cNvPr>
          <p:cNvSpPr>
            <a:spLocks noGrp="1"/>
          </p:cNvSpPr>
          <p:nvPr>
            <p:ph type="title"/>
          </p:nvPr>
        </p:nvSpPr>
        <p:spPr/>
        <p:txBody>
          <a:bodyPr/>
          <a:lstStyle/>
          <a:p>
            <a:r>
              <a:rPr lang="en-US" dirty="0"/>
              <a:t>Vocabulary</a:t>
            </a:r>
          </a:p>
        </p:txBody>
      </p:sp>
      <p:sp>
        <p:nvSpPr>
          <p:cNvPr id="3" name="Content Placeholder 2">
            <a:extLst>
              <a:ext uri="{FF2B5EF4-FFF2-40B4-BE49-F238E27FC236}">
                <a16:creationId xmlns:a16="http://schemas.microsoft.com/office/drawing/2014/main" id="{8DEB7F41-3A63-F3BD-F992-7CD777B9B2C8}"/>
              </a:ext>
            </a:extLst>
          </p:cNvPr>
          <p:cNvSpPr>
            <a:spLocks noGrp="1"/>
          </p:cNvSpPr>
          <p:nvPr>
            <p:ph idx="1"/>
          </p:nvPr>
        </p:nvSpPr>
        <p:spPr>
          <a:xfrm>
            <a:off x="155865" y="1600458"/>
            <a:ext cx="11700162" cy="1790701"/>
          </a:xfrm>
        </p:spPr>
        <p:txBody>
          <a:bodyPr>
            <a:normAutofit/>
          </a:bodyPr>
          <a:lstStyle/>
          <a:p>
            <a:pPr marL="514350" indent="-514350">
              <a:buAutoNum type="arabicPeriod"/>
            </a:pPr>
            <a:r>
              <a:rPr lang="en-US" dirty="0"/>
              <a:t>Local Explanation: An artifact for reasoning about individual predictions.</a:t>
            </a:r>
          </a:p>
          <a:p>
            <a:pPr marL="514350" indent="-514350">
              <a:buAutoNum type="arabicPeriod"/>
            </a:pPr>
            <a:endParaRPr lang="en-US" dirty="0"/>
          </a:p>
          <a:p>
            <a:pPr marL="514350" indent="-514350">
              <a:buAutoNum type="arabicPeriod"/>
            </a:pPr>
            <a:r>
              <a:rPr lang="en-US" dirty="0"/>
              <a:t>Global Explanation: An artifact for reasoning about an entire model.</a:t>
            </a:r>
          </a:p>
        </p:txBody>
      </p:sp>
      <p:pic>
        <p:nvPicPr>
          <p:cNvPr id="16" name="Picture 15" descr="A red and blue rectangles with a black background&#10;&#10;Description automatically generated">
            <a:extLst>
              <a:ext uri="{FF2B5EF4-FFF2-40B4-BE49-F238E27FC236}">
                <a16:creationId xmlns:a16="http://schemas.microsoft.com/office/drawing/2014/main" id="{CE678622-CAE9-E6CA-56FC-6A6DF64643F7}"/>
              </a:ext>
            </a:extLst>
          </p:cNvPr>
          <p:cNvPicPr>
            <a:picLocks noChangeAspect="1"/>
          </p:cNvPicPr>
          <p:nvPr/>
        </p:nvPicPr>
        <p:blipFill>
          <a:blip r:embed="rId2"/>
          <a:stretch>
            <a:fillRect/>
          </a:stretch>
        </p:blipFill>
        <p:spPr>
          <a:xfrm>
            <a:off x="2622550" y="3466841"/>
            <a:ext cx="6946900" cy="3251200"/>
          </a:xfrm>
          <a:prstGeom prst="rect">
            <a:avLst/>
          </a:prstGeom>
        </p:spPr>
      </p:pic>
    </p:spTree>
    <p:extLst>
      <p:ext uri="{BB962C8B-B14F-4D97-AF65-F5344CB8AC3E}">
        <p14:creationId xmlns:p14="http://schemas.microsoft.com/office/powerpoint/2010/main" val="2501679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TotalTime>
  <Words>1573</Words>
  <Application>Microsoft Macintosh PowerPoint</Application>
  <PresentationFormat>Widescreen</PresentationFormat>
  <Paragraphs>179</Paragraphs>
  <Slides>47</Slides>
  <Notes>2</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Independent</vt:lpstr>
      <vt:lpstr>Office Theme</vt:lpstr>
      <vt:lpstr>Workshop Abstract</vt:lpstr>
      <vt:lpstr>Questions</vt:lpstr>
      <vt:lpstr>Interpretability</vt:lpstr>
      <vt:lpstr>Why Interpret?</vt:lpstr>
      <vt:lpstr>Why Interpret?</vt:lpstr>
      <vt:lpstr>Why Interpret?</vt:lpstr>
      <vt:lpstr>Historical Context</vt:lpstr>
      <vt:lpstr>Vocabulary</vt:lpstr>
      <vt:lpstr>Vocabulary</vt:lpstr>
      <vt:lpstr>General Principles</vt:lpstr>
      <vt:lpstr>General Principles</vt:lpstr>
      <vt:lpstr>Summarization</vt:lpstr>
      <vt:lpstr>Main Idea</vt:lpstr>
      <vt:lpstr>BERT Visualization</vt:lpstr>
      <vt:lpstr>Transcriptomics Latent Spaces</vt:lpstr>
      <vt:lpstr>Transcriptomics Latent Spaces</vt:lpstr>
      <vt:lpstr>Distillation Trick</vt:lpstr>
      <vt:lpstr>Iterative Structuration</vt:lpstr>
      <vt:lpstr>Regulation</vt:lpstr>
      <vt:lpstr>Parsimony</vt:lpstr>
      <vt:lpstr>Main Idea</vt:lpstr>
      <vt:lpstr>Statistical Tradition</vt:lpstr>
      <vt:lpstr>Asthma Example</vt:lpstr>
      <vt:lpstr>Concept Bottlenecks</vt:lpstr>
      <vt:lpstr>Concept Bottlenecks</vt:lpstr>
      <vt:lpstr>Logic</vt:lpstr>
      <vt:lpstr>Main Idea</vt:lpstr>
      <vt:lpstr>Prototype Patch Networks</vt:lpstr>
      <vt:lpstr>Simulatability</vt:lpstr>
      <vt:lpstr>Perturbation</vt:lpstr>
      <vt:lpstr>Main Idea</vt:lpstr>
      <vt:lpstr>Integrated Gradients</vt:lpstr>
      <vt:lpstr>Integrated Gradients</vt:lpstr>
      <vt:lpstr>Chromatin Organization</vt:lpstr>
      <vt:lpstr>Sanity Checks</vt:lpstr>
      <vt:lpstr>Impossibility Theorems</vt:lpstr>
      <vt:lpstr>Counterfactual Reasoning</vt:lpstr>
      <vt:lpstr>Counterfactual Reasoning</vt:lpstr>
      <vt:lpstr>Polyjuice</vt:lpstr>
      <vt:lpstr>Editing</vt:lpstr>
      <vt:lpstr>Interactivity and Augmentation</vt:lpstr>
      <vt:lpstr>Oversight and Insight (Doshi-Velez 2023)</vt:lpstr>
      <vt:lpstr>Intelligence Augmentation</vt:lpstr>
      <vt:lpstr>Shared Languages</vt:lpstr>
      <vt:lpstr>Multicultural Data Science?</vt:lpstr>
      <vt:lpstr>Supplemental Slides</vt:lpstr>
      <vt:lpstr>Epitome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Interpretability Crash Course</dc:title>
  <dc:creator>Kris Sankaran</dc:creator>
  <cp:lastModifiedBy>Kris Sankaran</cp:lastModifiedBy>
  <cp:revision>423</cp:revision>
  <dcterms:created xsi:type="dcterms:W3CDTF">2024-01-18T01:03:30Z</dcterms:created>
  <dcterms:modified xsi:type="dcterms:W3CDTF">2024-01-19T17:50:58Z</dcterms:modified>
</cp:coreProperties>
</file>